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339" r:id="rId3"/>
    <p:sldId id="289" r:id="rId4"/>
    <p:sldId id="340" r:id="rId5"/>
    <p:sldId id="317" r:id="rId6"/>
    <p:sldId id="321" r:id="rId7"/>
    <p:sldId id="318" r:id="rId8"/>
    <p:sldId id="319" r:id="rId9"/>
    <p:sldId id="336" r:id="rId10"/>
    <p:sldId id="322" r:id="rId11"/>
    <p:sldId id="323" r:id="rId12"/>
    <p:sldId id="324" r:id="rId13"/>
    <p:sldId id="325" r:id="rId14"/>
    <p:sldId id="257" r:id="rId15"/>
    <p:sldId id="330" r:id="rId16"/>
    <p:sldId id="316" r:id="rId17"/>
    <p:sldId id="258" r:id="rId18"/>
    <p:sldId id="315" r:id="rId19"/>
    <p:sldId id="259" r:id="rId20"/>
    <p:sldId id="260" r:id="rId21"/>
    <p:sldId id="329" r:id="rId22"/>
    <p:sldId id="290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7" r:id="rId40"/>
    <p:sldId id="288" r:id="rId41"/>
    <p:sldId id="300" r:id="rId42"/>
    <p:sldId id="291" r:id="rId43"/>
    <p:sldId id="292" r:id="rId44"/>
    <p:sldId id="327" r:id="rId45"/>
    <p:sldId id="310" r:id="rId46"/>
    <p:sldId id="293" r:id="rId47"/>
    <p:sldId id="331" r:id="rId48"/>
    <p:sldId id="308" r:id="rId49"/>
    <p:sldId id="306" r:id="rId50"/>
    <p:sldId id="307" r:id="rId51"/>
    <p:sldId id="309" r:id="rId52"/>
    <p:sldId id="311" r:id="rId53"/>
    <p:sldId id="333" r:id="rId54"/>
    <p:sldId id="297" r:id="rId55"/>
    <p:sldId id="328" r:id="rId56"/>
    <p:sldId id="294" r:id="rId57"/>
    <p:sldId id="295" r:id="rId58"/>
    <p:sldId id="296" r:id="rId59"/>
    <p:sldId id="298" r:id="rId60"/>
    <p:sldId id="299" r:id="rId61"/>
    <p:sldId id="301" r:id="rId62"/>
    <p:sldId id="302" r:id="rId63"/>
    <p:sldId id="303" r:id="rId64"/>
    <p:sldId id="304" r:id="rId65"/>
    <p:sldId id="305" r:id="rId66"/>
    <p:sldId id="312" r:id="rId67"/>
    <p:sldId id="313" r:id="rId68"/>
    <p:sldId id="326" r:id="rId69"/>
    <p:sldId id="334" r:id="rId70"/>
    <p:sldId id="335" r:id="rId71"/>
    <p:sldId id="338" r:id="rId7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80860"/>
  </p:normalViewPr>
  <p:slideViewPr>
    <p:cSldViewPr snapToGrid="0" snapToObjects="1">
      <p:cViewPr varScale="1">
        <p:scale>
          <a:sx n="120" d="100"/>
          <a:sy n="120" d="100"/>
        </p:scale>
        <p:origin x="200" y="3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17FB4-AB17-2D4D-9844-2C10F8AC3FE2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FA4BB-006D-EE40-ADE5-8561B2AA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A4BB-006D-EE40-ADE5-8561B2AA43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sensitivity</a:t>
            </a:r>
            <a:r>
              <a:rPr lang="en-US" baseline="0" dirty="0" smtClean="0"/>
              <a:t> due to</a:t>
            </a:r>
          </a:p>
          <a:p>
            <a:r>
              <a:rPr lang="en-US" baseline="0" dirty="0" smtClean="0"/>
              <a:t>	spatial resolution</a:t>
            </a:r>
          </a:p>
          <a:p>
            <a:r>
              <a:rPr lang="en-US" baseline="0" dirty="0" smtClean="0"/>
              <a:t>	contrast resolution</a:t>
            </a:r>
          </a:p>
          <a:p>
            <a:r>
              <a:rPr lang="en-US" baseline="0" dirty="0" smtClean="0"/>
              <a:t>	artifacts – chemical shift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A4BB-006D-EE40-ADE5-8561B2AA43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29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A4BB-006D-EE40-ADE5-8561B2AA43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60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important components</a:t>
            </a:r>
            <a:r>
              <a:rPr lang="en-US" baseline="0" dirty="0" smtClean="0"/>
              <a:t> for MRI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A4BB-006D-EE40-ADE5-8561B2AA43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A4BB-006D-EE40-ADE5-8561B2AA43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70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A4BB-006D-EE40-ADE5-8561B2AA43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18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Must correlate perforation</a:t>
            </a:r>
            <a:r>
              <a:rPr lang="en-US" baseline="0" dirty="0" smtClean="0"/>
              <a:t> clinically – likely not pathologic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A4BB-006D-EE40-ADE5-8561B2AA43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2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meniscal</a:t>
            </a:r>
            <a:r>
              <a:rPr lang="en-US" baseline="0" dirty="0" smtClean="0"/>
              <a:t> degeneration – does not reach the articular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A4BB-006D-EE40-ADE5-8561B2AA43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59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FFFFFF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371850"/>
            <a:ext cx="2133600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FFFFFF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50CC2D78-BC8C-1849-86CD-E907E7A1DD4C}" type="datetime1">
              <a:rPr lang="en-US" altLang="en-US" smtClean="0"/>
              <a:pPr/>
              <a:t>3/7/17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82E31E-DA31-D044-9175-A6B3CD312722}" type="datetime1">
              <a:rPr lang="en-US" altLang="en-US"/>
              <a:pPr/>
              <a:t>3/7/17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BCD66193-6491-524C-8634-1FA968CBE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17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CAAC3-5178-4C44-9920-0143F515422A}" type="datetime1">
              <a:rPr lang="en-US" altLang="en-US"/>
              <a:pPr/>
              <a:t>3/7/17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B8E89098-2BB9-E243-B805-64F871C0A6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35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elvetica Neue Thin" charset="0"/>
                <a:ea typeface="Helvetica Neue Thin" charset="0"/>
                <a:cs typeface="Helvetica Neue Thin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Helvetica Neue Thin" charset="0"/>
                <a:ea typeface="Helvetica Neue Thin" charset="0"/>
                <a:cs typeface="Helvetica Neue Thin" charset="0"/>
              </a:defRPr>
            </a:lvl1pPr>
            <a:lvl2pPr>
              <a:defRPr b="0" i="0">
                <a:latin typeface="Helvetica Neue Thin" charset="0"/>
                <a:ea typeface="Helvetica Neue Thin" charset="0"/>
                <a:cs typeface="Helvetica Neue Thin" charset="0"/>
              </a:defRPr>
            </a:lvl2pPr>
            <a:lvl3pPr>
              <a:defRPr b="0" i="0">
                <a:latin typeface="Helvetica Neue Thin" charset="0"/>
                <a:ea typeface="Helvetica Neue Thin" charset="0"/>
                <a:cs typeface="Helvetica Neue Thin" charset="0"/>
              </a:defRPr>
            </a:lvl3pPr>
            <a:lvl4pPr>
              <a:defRPr b="0" i="0">
                <a:latin typeface="Helvetica Neue Thin" charset="0"/>
                <a:ea typeface="Helvetica Neue Thin" charset="0"/>
                <a:cs typeface="Helvetica Neue Thin" charset="0"/>
              </a:defRPr>
            </a:lvl4pPr>
            <a:lvl5pPr>
              <a:defRPr b="0" i="0">
                <a:latin typeface="Helvetica Neue Thin" charset="0"/>
                <a:ea typeface="Helvetica Neue Thin" charset="0"/>
                <a:cs typeface="Helvetica Neue Thin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EBC8143-39AB-C142-AE66-1977D6E0D27F}" type="datetime1">
              <a:rPr lang="en-US" altLang="en-US" smtClean="0"/>
              <a:pPr/>
              <a:t>3/7/17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E0E0E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10CDEB21-C352-B64C-82E7-E77DC3EF0E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99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4B5DBCBB-8B30-8C4D-9E47-70CF91DA5705}" type="datetime1">
              <a:rPr lang="en-US" altLang="en-US" smtClean="0"/>
              <a:pPr/>
              <a:t>3/7/17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722FF625-5E3F-244A-B8BF-0623E17C46A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04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269D54-72CE-4947-A32A-3B2399F2C331}" type="datetime1">
              <a:rPr lang="en-US" altLang="en-US"/>
              <a:pPr/>
              <a:t>3/7/17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48DCF5B-D436-4B4E-9CD6-60373AA56C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66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0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1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16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0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1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16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F63441CD-67EF-0D4E-83AB-F6510FF6C935}" type="datetime1">
              <a:rPr lang="en-US" altLang="en-US" smtClean="0"/>
              <a:pPr/>
              <a:t>3/7/17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26BF8429-B3E1-BD48-A20B-59230E5E18A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23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B7D412-E28C-8D4E-A67F-14B7BA37FEE1}" type="datetime1">
              <a:rPr lang="en-US" altLang="en-US"/>
              <a:pPr/>
              <a:t>3/7/17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D38B970-6577-0049-B86E-1568D0291A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207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D2BC3B-40EA-CC49-9ED0-6A8FD017B92A}" type="datetime1">
              <a:rPr lang="en-US" altLang="en-US"/>
              <a:pPr/>
              <a:t>3/7/17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F1B34328-EFEA-0F4C-BF8F-5F428052B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26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295950-D3C0-F245-B291-32524971D429}" type="datetime1">
              <a:rPr lang="en-US" altLang="en-US"/>
              <a:pPr/>
              <a:t>3/7/17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CAAD49B0-D702-974D-A835-3571EB0A5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05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47EB-E2B4-9641-AF2D-40AE672360D2}" type="datetime1">
              <a:rPr lang="en-US" altLang="en-US"/>
              <a:pPr/>
              <a:t>3/7/17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0C4DCCB1-A664-ED42-8DC2-6F9C891A25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33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112963" y="206375"/>
            <a:ext cx="65738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08113"/>
            <a:ext cx="822960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6FCF6DD7-8C21-5A44-9D84-FE4A196E23B9}" type="datetime1">
              <a:rPr lang="en-US" altLang="en-US" smtClean="0"/>
              <a:pPr/>
              <a:t>3/7/17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0" i="0" kern="1200">
          <a:solidFill>
            <a:srgbClr val="FFFFFF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0" i="0" kern="1200">
          <a:solidFill>
            <a:srgbClr val="FFFFFF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0" i="0" kern="1200">
          <a:solidFill>
            <a:srgbClr val="FFFFFF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0" i="0" kern="1200">
          <a:solidFill>
            <a:srgbClr val="FFFFFF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0" i="0" kern="1200">
          <a:solidFill>
            <a:srgbClr val="FFFFFF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3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microsoft.com/office/2007/relationships/hdphoto" Target="../media/hdphoto1.wdp"/><Relationship Id="rId5" Type="http://schemas.openxmlformats.org/officeDocument/2006/relationships/image" Target="../media/image43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microsoft.com/office/2007/relationships/hdphoto" Target="../media/hdphoto1.wdp"/><Relationship Id="rId5" Type="http://schemas.openxmlformats.org/officeDocument/2006/relationships/image" Target="../media/image43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3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3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3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3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6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/>
          </p:nvPr>
        </p:nvSpPr>
        <p:spPr>
          <a:xfrm>
            <a:off x="2499360" y="1597025"/>
            <a:ext cx="5958840" cy="1103313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dirty="0" smtClean="0"/>
              <a:t>Wrist Ligaments</a:t>
            </a:r>
            <a:endParaRPr lang="en-US" altLang="en-US" dirty="0"/>
          </a:p>
        </p:txBody>
      </p:sp>
      <p:sp>
        <p:nvSpPr>
          <p:cNvPr id="25602" name="Subtitle 2"/>
          <p:cNvSpPr>
            <a:spLocks noGrp="1"/>
          </p:cNvSpPr>
          <p:nvPr>
            <p:ph type="subTitle" idx="1"/>
          </p:nvPr>
        </p:nvSpPr>
        <p:spPr>
          <a:xfrm>
            <a:off x="2499360" y="3048681"/>
            <a:ext cx="4156075" cy="131445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dirty="0"/>
              <a:t>Timothy W. Deyer, </a:t>
            </a:r>
            <a:r>
              <a:rPr lang="en-US" altLang="en-US" dirty="0" smtClean="0"/>
              <a:t>MD</a:t>
            </a:r>
          </a:p>
          <a:p>
            <a:pPr eaLnBrk="1" hangingPunct="1"/>
            <a:r>
              <a:rPr lang="en-US" altLang="en-US" dirty="0" smtClean="0"/>
              <a:t>Musculoskeletal and Interventional Radiology</a:t>
            </a:r>
            <a:endParaRPr lang="en-US" altLang="en-US" dirty="0"/>
          </a:p>
          <a:p>
            <a:pPr eaLnBrk="1" hangingPunct="1"/>
            <a:r>
              <a:rPr lang="en-US" altLang="en-US" dirty="0"/>
              <a:t>East River Medical </a:t>
            </a:r>
            <a:r>
              <a:rPr lang="en-US" altLang="en-US" dirty="0" smtClean="0"/>
              <a:t>Imaging</a:t>
            </a:r>
          </a:p>
          <a:p>
            <a:pPr eaLnBrk="1" hangingPunct="1"/>
            <a:r>
              <a:rPr lang="en-US" altLang="en-US" dirty="0" smtClean="0"/>
              <a:t>Clinical Instructor</a:t>
            </a:r>
          </a:p>
          <a:p>
            <a:pPr eaLnBrk="1" hangingPunct="1"/>
            <a:r>
              <a:rPr lang="en-US" altLang="en-US" dirty="0" smtClean="0"/>
              <a:t>New York Presbyterian Hospital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– Wrist Ligaments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Must be an </a:t>
            </a:r>
            <a:r>
              <a:rPr lang="en-US" dirty="0" smtClean="0"/>
              <a:t>arthrogram</a:t>
            </a:r>
          </a:p>
          <a:p>
            <a:pPr lvl="1"/>
            <a:r>
              <a:rPr lang="en-US" dirty="0" smtClean="0"/>
              <a:t>Identify contrast traversing ligament</a:t>
            </a:r>
            <a:endParaRPr lang="en-US" dirty="0" smtClean="0"/>
          </a:p>
          <a:p>
            <a:pPr lvl="1"/>
            <a:r>
              <a:rPr lang="en-US" dirty="0" smtClean="0"/>
              <a:t>Ligament </a:t>
            </a:r>
            <a:r>
              <a:rPr lang="en-US" dirty="0" smtClean="0"/>
              <a:t>injury also </a:t>
            </a:r>
            <a:r>
              <a:rPr lang="en-US" dirty="0" smtClean="0"/>
              <a:t>inferred by contrast extension between compartments</a:t>
            </a:r>
          </a:p>
          <a:p>
            <a:r>
              <a:rPr lang="en-US" dirty="0" smtClean="0"/>
              <a:t>Best for evaluating intrinsic ligaments</a:t>
            </a:r>
          </a:p>
          <a:p>
            <a:r>
              <a:rPr lang="en-US" dirty="0" smtClean="0"/>
              <a:t>Utility </a:t>
            </a:r>
          </a:p>
          <a:p>
            <a:pPr lvl="1"/>
            <a:r>
              <a:rPr lang="en-US" dirty="0" smtClean="0"/>
              <a:t>Evaluation of concomitant bony injury</a:t>
            </a:r>
          </a:p>
          <a:p>
            <a:pPr lvl="1"/>
            <a:r>
              <a:rPr lang="en-US" dirty="0" smtClean="0"/>
              <a:t>If MRI </a:t>
            </a:r>
            <a:r>
              <a:rPr lang="en-US" dirty="0" smtClean="0"/>
              <a:t>contraindicated</a:t>
            </a:r>
          </a:p>
          <a:p>
            <a:r>
              <a:rPr lang="en-US" dirty="0" smtClean="0"/>
              <a:t>95% sensitive, 96% specific for SL ligament tear</a:t>
            </a:r>
          </a:p>
        </p:txBody>
      </p:sp>
    </p:spTree>
    <p:extLst>
      <p:ext uri="{BB962C8B-B14F-4D97-AF65-F5344CB8AC3E}">
        <p14:creationId xmlns:p14="http://schemas.microsoft.com/office/powerpoint/2010/main" val="20927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076" y="929316"/>
            <a:ext cx="4240077" cy="4203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</a:t>
            </a:r>
            <a:r>
              <a:rPr lang="en-US" dirty="0" err="1" smtClean="0"/>
              <a:t>Arthrogram</a:t>
            </a:r>
            <a:r>
              <a:rPr lang="en-US" dirty="0" smtClean="0"/>
              <a:t> - Volar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61114" y="3135086"/>
            <a:ext cx="19955" cy="478971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419836" y="2802365"/>
            <a:ext cx="360478" cy="2286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4847" y="3559411"/>
            <a:ext cx="307244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Torn Volar SL</a:t>
            </a:r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0314" y="2904253"/>
            <a:ext cx="307244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Intact LT</a:t>
            </a:r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659086" y="1852604"/>
            <a:ext cx="21771" cy="493502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83614" y="1257118"/>
            <a:ext cx="307244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Mid Carpal Extension</a:t>
            </a:r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2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75" y="940202"/>
            <a:ext cx="4240077" cy="4203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</a:t>
            </a:r>
            <a:r>
              <a:rPr lang="en-US" dirty="0" err="1" smtClean="0"/>
              <a:t>Arthrogram</a:t>
            </a:r>
            <a:r>
              <a:rPr lang="en-US" dirty="0" smtClean="0"/>
              <a:t> - Central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61114" y="3365918"/>
            <a:ext cx="97972" cy="24814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529943" y="2932088"/>
            <a:ext cx="250371" cy="98877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847" y="3559411"/>
            <a:ext cx="307244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Torn Membranous SL</a:t>
            </a:r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0314" y="2904253"/>
            <a:ext cx="307244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Intact LT</a:t>
            </a:r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59086" y="1852604"/>
            <a:ext cx="326571" cy="738196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83614" y="1257118"/>
            <a:ext cx="307244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Mid Carpal Extension</a:t>
            </a:r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2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62" y="940202"/>
            <a:ext cx="4240077" cy="4203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</a:t>
            </a:r>
            <a:r>
              <a:rPr lang="en-US" dirty="0" err="1" smtClean="0"/>
              <a:t>Arthrogram</a:t>
            </a:r>
            <a:r>
              <a:rPr lang="en-US" dirty="0" smtClean="0"/>
              <a:t> - Dorsal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61114" y="3167743"/>
            <a:ext cx="217715" cy="446315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9" idx="1"/>
          </p:cNvCxnSpPr>
          <p:nvPr/>
        </p:nvCxnSpPr>
        <p:spPr>
          <a:xfrm flipH="1" flipV="1">
            <a:off x="5250337" y="2963898"/>
            <a:ext cx="529977" cy="171188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847" y="3559411"/>
            <a:ext cx="307244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Intact Dorsal SL</a:t>
            </a:r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0314" y="2904253"/>
            <a:ext cx="307244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Intact LT</a:t>
            </a:r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2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Wrist MRI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</a:t>
            </a:r>
          </a:p>
          <a:p>
            <a:pPr lvl="1"/>
            <a:r>
              <a:rPr lang="en-US" dirty="0" smtClean="0"/>
              <a:t>High spatial resolution</a:t>
            </a:r>
          </a:p>
          <a:p>
            <a:pPr lvl="1"/>
            <a:r>
              <a:rPr lang="en-US" dirty="0" smtClean="0"/>
              <a:t>High SNR</a:t>
            </a:r>
          </a:p>
          <a:p>
            <a:pPr lvl="1"/>
            <a:r>
              <a:rPr lang="en-US" dirty="0" smtClean="0"/>
              <a:t>High contrast to noise</a:t>
            </a:r>
          </a:p>
        </p:txBody>
      </p:sp>
    </p:spTree>
    <p:extLst>
      <p:ext uri="{BB962C8B-B14F-4D97-AF65-F5344CB8AC3E}">
        <p14:creationId xmlns:p14="http://schemas.microsoft.com/office/powerpoint/2010/main" val="7626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Wrist MRI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Limit artifacts</a:t>
            </a:r>
          </a:p>
          <a:p>
            <a:pPr lvl="1"/>
            <a:r>
              <a:rPr lang="en-US" dirty="0" smtClean="0"/>
              <a:t>Chemical shift</a:t>
            </a:r>
          </a:p>
          <a:p>
            <a:pPr lvl="1"/>
            <a:r>
              <a:rPr lang="en-US" dirty="0" smtClean="0"/>
              <a:t>Magic angle</a:t>
            </a:r>
          </a:p>
          <a:p>
            <a:pPr lvl="1"/>
            <a:r>
              <a:rPr lang="en-US" dirty="0" smtClean="0"/>
              <a:t>M</a:t>
            </a:r>
            <a:r>
              <a:rPr lang="en-US" dirty="0" smtClean="0"/>
              <a:t>otion</a:t>
            </a:r>
          </a:p>
          <a:p>
            <a:pPr lvl="2"/>
            <a:r>
              <a:rPr lang="en-US" dirty="0" smtClean="0"/>
              <a:t>Intrinsic</a:t>
            </a:r>
          </a:p>
          <a:p>
            <a:pPr lvl="2"/>
            <a:r>
              <a:rPr lang="en-US" dirty="0" smtClean="0"/>
              <a:t>Extrinsic</a:t>
            </a:r>
            <a:endParaRPr lang="en-US" dirty="0" smtClean="0"/>
          </a:p>
          <a:p>
            <a:pPr lvl="1"/>
            <a:r>
              <a:rPr lang="en-US" dirty="0" smtClean="0"/>
              <a:t>Wrap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artial volume</a:t>
            </a:r>
          </a:p>
        </p:txBody>
      </p:sp>
    </p:spTree>
    <p:extLst>
      <p:ext uri="{BB962C8B-B14F-4D97-AF65-F5344CB8AC3E}">
        <p14:creationId xmlns:p14="http://schemas.microsoft.com/office/powerpoint/2010/main" val="72408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Sequences for Ligament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orrect protocol </a:t>
            </a:r>
            <a:r>
              <a:rPr lang="en-US" dirty="0" err="1" smtClean="0"/>
              <a:t>imperitive</a:t>
            </a:r>
            <a:endParaRPr lang="en-US" dirty="0" smtClean="0"/>
          </a:p>
          <a:p>
            <a:pPr lvl="1"/>
            <a:r>
              <a:rPr lang="en-US" dirty="0" smtClean="0"/>
              <a:t>FSE - Proton Density</a:t>
            </a:r>
          </a:p>
          <a:p>
            <a:pPr lvl="2"/>
            <a:r>
              <a:rPr lang="en-US" dirty="0" smtClean="0"/>
              <a:t>1-2 mm thick</a:t>
            </a:r>
          </a:p>
          <a:p>
            <a:pPr lvl="1"/>
            <a:r>
              <a:rPr lang="en-US" dirty="0" smtClean="0"/>
              <a:t>2D/3D </a:t>
            </a:r>
            <a:r>
              <a:rPr lang="en-US" dirty="0" smtClean="0"/>
              <a:t>GRE - Proton density weighted</a:t>
            </a:r>
          </a:p>
          <a:p>
            <a:pPr lvl="2"/>
            <a:r>
              <a:rPr lang="en-US" dirty="0" smtClean="0"/>
              <a:t>1-2 mm thick</a:t>
            </a:r>
          </a:p>
          <a:p>
            <a:pPr lvl="1"/>
            <a:r>
              <a:rPr lang="en-US" dirty="0" smtClean="0"/>
              <a:t>Fat saturated or inversion recovery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5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1.5 T Extremity MRI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59364"/>
            <a:ext cx="5486400" cy="3657078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7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3T Wide Bore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14" y="1220337"/>
            <a:ext cx="5591629" cy="3727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Resolution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68" y="1208496"/>
            <a:ext cx="6337300" cy="363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1806" y="4879794"/>
            <a:ext cx="1558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Burns et Al </a:t>
            </a:r>
            <a:r>
              <a:rPr lang="en-US" sz="1000" dirty="0" err="1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Radiographics</a:t>
            </a:r>
            <a:endParaRPr lang="en-US" sz="10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8397" y="1825193"/>
            <a:ext cx="7985904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 copy of the presentation can be found at:</a:t>
            </a:r>
          </a:p>
          <a:p>
            <a:pPr algn="ctr"/>
            <a:endParaRPr lang="en-US" sz="35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algn="ctr"/>
            <a:r>
              <a:rPr lang="en-US" sz="3500" dirty="0" err="1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eastriverimaging.com</a:t>
            </a:r>
            <a:r>
              <a:rPr lang="en-US" sz="35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/blog/</a:t>
            </a:r>
            <a:r>
              <a:rPr lang="en-US" sz="3500" dirty="0" err="1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lenox</a:t>
            </a:r>
            <a:r>
              <a:rPr lang="en-US" sz="35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-hill-wrist/</a:t>
            </a:r>
            <a:endParaRPr lang="en-US" sz="35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677" y="1335496"/>
            <a:ext cx="5867400" cy="337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1441" y="4862456"/>
            <a:ext cx="1558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Burns et Al </a:t>
            </a:r>
            <a:r>
              <a:rPr lang="en-US" sz="1000" dirty="0" err="1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Radiographics</a:t>
            </a:r>
            <a:endParaRPr lang="en-US" sz="10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Selection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00" b="5555"/>
          <a:stretch/>
        </p:blipFill>
        <p:spPr>
          <a:xfrm>
            <a:off x="445140" y="1063625"/>
            <a:ext cx="3811510" cy="4079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90" y="1063625"/>
            <a:ext cx="3997071" cy="40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of Intrinsic Ligaments of the Wrist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Scapholunate</a:t>
            </a:r>
            <a:r>
              <a:rPr lang="en-US" dirty="0" smtClean="0"/>
              <a:t> ligament</a:t>
            </a:r>
            <a:endParaRPr lang="en-US" dirty="0" smtClean="0"/>
          </a:p>
          <a:p>
            <a:r>
              <a:rPr lang="en-US" dirty="0" err="1" smtClean="0"/>
              <a:t>Lunotriquetral</a:t>
            </a:r>
            <a:r>
              <a:rPr lang="en-US" dirty="0" smtClean="0"/>
              <a:t> ligament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Intrinsic Ligaments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8113"/>
            <a:ext cx="8229600" cy="357226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MR diagnosis</a:t>
            </a:r>
          </a:p>
          <a:p>
            <a:pPr lvl="1"/>
            <a:r>
              <a:rPr lang="en-US" dirty="0" smtClean="0"/>
              <a:t>Sensitivity 59%</a:t>
            </a:r>
          </a:p>
          <a:p>
            <a:pPr lvl="1"/>
            <a:r>
              <a:rPr lang="en-US" dirty="0" smtClean="0"/>
              <a:t>Specificity 70%</a:t>
            </a:r>
          </a:p>
          <a:p>
            <a:r>
              <a:rPr lang="en-US" dirty="0" err="1" smtClean="0"/>
              <a:t>Arthrogram</a:t>
            </a:r>
            <a:r>
              <a:rPr lang="en-US" dirty="0" smtClean="0"/>
              <a:t> improves</a:t>
            </a:r>
          </a:p>
          <a:p>
            <a:pPr lvl="1"/>
            <a:r>
              <a:rPr lang="en-US" dirty="0" smtClean="0"/>
              <a:t>Sensitivity 68%</a:t>
            </a:r>
          </a:p>
          <a:p>
            <a:pPr lvl="1"/>
            <a:r>
              <a:rPr lang="en-US" dirty="0" smtClean="0"/>
              <a:t>Specificity 87%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Low resolution study – contrast and spatial</a:t>
            </a:r>
          </a:p>
          <a:p>
            <a:pPr lvl="1"/>
            <a:r>
              <a:rPr lang="en-US" dirty="0" smtClean="0"/>
              <a:t>Normal variants</a:t>
            </a:r>
          </a:p>
          <a:p>
            <a:r>
              <a:rPr lang="en-US" dirty="0" smtClean="0"/>
              <a:t>Why not use arthrography</a:t>
            </a:r>
          </a:p>
          <a:p>
            <a:pPr lvl="1"/>
            <a:r>
              <a:rPr lang="en-US" dirty="0" smtClean="0"/>
              <a:t>Invasive</a:t>
            </a:r>
          </a:p>
          <a:p>
            <a:pPr lvl="1"/>
            <a:r>
              <a:rPr lang="en-US" dirty="0" smtClean="0"/>
              <a:t>Limits evaluation of other structures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6371" y="4807908"/>
            <a:ext cx="4616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Moser et al. 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American Journal of </a:t>
            </a:r>
            <a:r>
              <a:rPr lang="en-US" sz="1100" dirty="0" err="1">
                <a:solidFill>
                  <a:schemeClr val="bg1">
                    <a:lumMod val="85000"/>
                  </a:schemeClr>
                </a:solidFill>
              </a:rPr>
              <a:t>Roentgenology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. 2007;188: 1278-1286</a:t>
            </a:r>
          </a:p>
        </p:txBody>
      </p:sp>
    </p:spTree>
    <p:extLst>
      <p:ext uri="{BB962C8B-B14F-4D97-AF65-F5344CB8AC3E}">
        <p14:creationId xmlns:p14="http://schemas.microsoft.com/office/powerpoint/2010/main" val="1622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Scapholunate</a:t>
            </a:r>
            <a:r>
              <a:rPr lang="en-US" dirty="0" smtClean="0"/>
              <a:t> Ligament -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Dorsal and volar band like – true ligaments</a:t>
            </a:r>
          </a:p>
          <a:p>
            <a:r>
              <a:rPr lang="en-US" dirty="0" smtClean="0"/>
              <a:t>Membranous</a:t>
            </a:r>
          </a:p>
          <a:p>
            <a:pPr lvl="1"/>
            <a:r>
              <a:rPr lang="en-US" dirty="0" smtClean="0"/>
              <a:t>Fibrocartilage</a:t>
            </a:r>
          </a:p>
          <a:p>
            <a:pPr lvl="1"/>
            <a:r>
              <a:rPr lang="en-US" dirty="0" smtClean="0"/>
              <a:t>Band like dorsally</a:t>
            </a:r>
          </a:p>
          <a:p>
            <a:pPr lvl="1"/>
            <a:r>
              <a:rPr lang="en-US" dirty="0" smtClean="0"/>
              <a:t>Triangular centrally</a:t>
            </a:r>
          </a:p>
          <a:p>
            <a:pPr lvl="1"/>
            <a:r>
              <a:rPr lang="en-US" dirty="0" smtClean="0"/>
              <a:t>Trapezoidal </a:t>
            </a:r>
            <a:r>
              <a:rPr lang="en-US" dirty="0" err="1" smtClean="0"/>
              <a:t>volarly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254" y="2329556"/>
            <a:ext cx="4701462" cy="1679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4670" y="4107380"/>
            <a:ext cx="1558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Burns et Al </a:t>
            </a:r>
            <a:r>
              <a:rPr lang="en-US" sz="1000" dirty="0" err="1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Radiographics</a:t>
            </a:r>
            <a:endParaRPr lang="en-US" sz="10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Scapholunate</a:t>
            </a:r>
            <a:r>
              <a:rPr lang="en-US" dirty="0" smtClean="0"/>
              <a:t> Ligament – </a:t>
            </a:r>
            <a:br>
              <a:rPr lang="en-US" dirty="0" smtClean="0"/>
            </a:br>
            <a:r>
              <a:rPr lang="en-US" dirty="0" smtClean="0"/>
              <a:t>Signal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Volar</a:t>
            </a:r>
          </a:p>
          <a:p>
            <a:pPr lvl="1"/>
            <a:r>
              <a:rPr lang="en-US" dirty="0" smtClean="0"/>
              <a:t>Low signal (though slightly higher than dorsal)</a:t>
            </a:r>
            <a:endParaRPr lang="en-US" dirty="0" smtClean="0"/>
          </a:p>
          <a:p>
            <a:r>
              <a:rPr lang="en-US" dirty="0" smtClean="0"/>
              <a:t>Membranous</a:t>
            </a:r>
            <a:endParaRPr lang="en-US" dirty="0" smtClean="0"/>
          </a:p>
          <a:p>
            <a:pPr lvl="1"/>
            <a:r>
              <a:rPr lang="en-US" dirty="0" smtClean="0"/>
              <a:t>Heterogeneous signal</a:t>
            </a:r>
          </a:p>
          <a:p>
            <a:r>
              <a:rPr lang="en-US" dirty="0" smtClean="0"/>
              <a:t>Dorsal</a:t>
            </a:r>
            <a:endParaRPr lang="en-US" dirty="0" smtClean="0"/>
          </a:p>
          <a:p>
            <a:pPr lvl="1"/>
            <a:r>
              <a:rPr lang="en-US" dirty="0" smtClean="0"/>
              <a:t>Low signal </a:t>
            </a:r>
            <a:r>
              <a:rPr lang="en-US" dirty="0" smtClean="0"/>
              <a:t>intensity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28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Scapholunate</a:t>
            </a:r>
            <a:r>
              <a:rPr lang="en-US" dirty="0" smtClean="0"/>
              <a:t> Ligament -</a:t>
            </a:r>
            <a:br>
              <a:rPr lang="en-US" dirty="0" smtClean="0"/>
            </a:br>
            <a:r>
              <a:rPr lang="en-US" dirty="0" smtClean="0"/>
              <a:t>Volar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5"/>
            <a:ext cx="3997071" cy="40366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590800" y="3864429"/>
            <a:ext cx="19955" cy="4572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923314" y="4016829"/>
            <a:ext cx="19955" cy="4572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66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5"/>
            <a:ext cx="3997071" cy="403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Scapholunate</a:t>
            </a:r>
            <a:r>
              <a:rPr lang="en-US" dirty="0" smtClean="0"/>
              <a:t> Ligament -</a:t>
            </a:r>
            <a:br>
              <a:rPr lang="en-US" dirty="0" smtClean="0"/>
            </a:br>
            <a:r>
              <a:rPr lang="en-US" dirty="0" smtClean="0"/>
              <a:t>Membranous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955971" y="4093029"/>
            <a:ext cx="19955" cy="4572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579914" y="4093029"/>
            <a:ext cx="19955" cy="4572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7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5"/>
            <a:ext cx="3997071" cy="403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Scapholunate</a:t>
            </a:r>
            <a:r>
              <a:rPr lang="en-US" dirty="0" smtClean="0"/>
              <a:t> Ligament -</a:t>
            </a:r>
            <a:br>
              <a:rPr lang="en-US" dirty="0" smtClean="0"/>
            </a:br>
            <a:r>
              <a:rPr lang="en-US" dirty="0" smtClean="0"/>
              <a:t>Membranous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67000" y="4071258"/>
            <a:ext cx="19955" cy="4572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43058" y="4071258"/>
            <a:ext cx="19955" cy="4572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80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4"/>
            <a:ext cx="3997071" cy="403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Scapholunate</a:t>
            </a:r>
            <a:r>
              <a:rPr lang="en-US" dirty="0" smtClean="0"/>
              <a:t> Ligament -</a:t>
            </a:r>
            <a:br>
              <a:rPr lang="en-US" dirty="0" smtClean="0"/>
            </a:br>
            <a:r>
              <a:rPr lang="en-US" dirty="0" smtClean="0"/>
              <a:t>Dorsal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10543" y="4049486"/>
            <a:ext cx="19955" cy="4572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32171" y="4049486"/>
            <a:ext cx="19955" cy="4572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7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Wrist Ligaments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Intrinsic</a:t>
            </a:r>
          </a:p>
          <a:p>
            <a:pPr lvl="1"/>
            <a:r>
              <a:rPr lang="en-US" dirty="0" smtClean="0"/>
              <a:t>Attach solely to carpal bones in wrist</a:t>
            </a:r>
          </a:p>
          <a:p>
            <a:r>
              <a:rPr lang="en-US" dirty="0" smtClean="0"/>
              <a:t>Extrinsic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dditional </a:t>
            </a:r>
            <a:r>
              <a:rPr lang="en-US" dirty="0"/>
              <a:t>attachments to the forearm, retinacula, or tendon </a:t>
            </a:r>
            <a:r>
              <a:rPr lang="en-US" dirty="0" smtClean="0"/>
              <a:t>sheaths</a:t>
            </a:r>
          </a:p>
          <a:p>
            <a:pPr lvl="1"/>
            <a:r>
              <a:rPr lang="en-US" dirty="0" smtClean="0"/>
              <a:t>Location</a:t>
            </a:r>
            <a:endParaRPr lang="en-US" dirty="0" smtClean="0"/>
          </a:p>
          <a:p>
            <a:pPr lvl="2"/>
            <a:r>
              <a:rPr lang="en-US" dirty="0" smtClean="0"/>
              <a:t>Volar</a:t>
            </a:r>
          </a:p>
          <a:p>
            <a:pPr lvl="2"/>
            <a:r>
              <a:rPr lang="en-US" dirty="0" smtClean="0"/>
              <a:t>Dorsal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4"/>
            <a:ext cx="3997071" cy="403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Scapholunate</a:t>
            </a:r>
            <a:r>
              <a:rPr lang="en-US" dirty="0" smtClean="0"/>
              <a:t> Ligament -</a:t>
            </a:r>
            <a:br>
              <a:rPr lang="en-US" dirty="0" smtClean="0"/>
            </a:br>
            <a:r>
              <a:rPr lang="en-US" dirty="0" smtClean="0"/>
              <a:t>Volar and Dorsal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861126" y="3614057"/>
            <a:ext cx="121560" cy="35922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237183" y="3614057"/>
            <a:ext cx="121560" cy="35922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81821" y="2264229"/>
            <a:ext cx="109190" cy="35922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07583" y="2286001"/>
            <a:ext cx="109190" cy="35922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1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Scapholunate</a:t>
            </a:r>
            <a:r>
              <a:rPr lang="en-US" dirty="0" smtClean="0"/>
              <a:t> Ligament -</a:t>
            </a:r>
            <a:br>
              <a:rPr lang="en-US" dirty="0" smtClean="0"/>
            </a:br>
            <a:r>
              <a:rPr lang="en-US" dirty="0" smtClean="0"/>
              <a:t>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8112"/>
            <a:ext cx="8229600" cy="364328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Sprain</a:t>
            </a:r>
          </a:p>
          <a:p>
            <a:pPr lvl="1"/>
            <a:r>
              <a:rPr lang="en-US" dirty="0" err="1" smtClean="0"/>
              <a:t>Hyperintense</a:t>
            </a:r>
            <a:endParaRPr lang="en-US" dirty="0" smtClean="0"/>
          </a:p>
          <a:p>
            <a:pPr lvl="1"/>
            <a:r>
              <a:rPr lang="en-US" dirty="0" smtClean="0"/>
              <a:t>Thickened</a:t>
            </a:r>
            <a:endParaRPr lang="en-US" dirty="0" smtClean="0"/>
          </a:p>
          <a:p>
            <a:r>
              <a:rPr lang="en-US" dirty="0" smtClean="0"/>
              <a:t>Tear</a:t>
            </a:r>
          </a:p>
          <a:p>
            <a:pPr lvl="1"/>
            <a:r>
              <a:rPr lang="en-US" dirty="0" smtClean="0"/>
              <a:t>Findings</a:t>
            </a:r>
          </a:p>
          <a:p>
            <a:pPr lvl="2"/>
            <a:r>
              <a:rPr lang="en-US" dirty="0" smtClean="0"/>
              <a:t>Abnormal morphology</a:t>
            </a:r>
          </a:p>
          <a:p>
            <a:pPr lvl="2"/>
            <a:r>
              <a:rPr lang="en-US" dirty="0" smtClean="0"/>
              <a:t>Traversing fluid/contrast</a:t>
            </a:r>
          </a:p>
          <a:p>
            <a:pPr lvl="2"/>
            <a:r>
              <a:rPr lang="en-US" dirty="0" smtClean="0"/>
              <a:t>Widening</a:t>
            </a:r>
          </a:p>
          <a:p>
            <a:pPr lvl="1"/>
            <a:r>
              <a:rPr lang="en-US" dirty="0" smtClean="0"/>
              <a:t>Tear of membranous component often seen in asymptomatic patients</a:t>
            </a:r>
          </a:p>
          <a:p>
            <a:pPr lvl="1"/>
            <a:r>
              <a:rPr lang="en-US" dirty="0" smtClean="0"/>
              <a:t>Often associated with extrinsic ligament injury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53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6"/>
            <a:ext cx="3997071" cy="40366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514600" y="3254829"/>
            <a:ext cx="74382" cy="370115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866735" y="3352801"/>
            <a:ext cx="109190" cy="35922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89049" y="2688772"/>
            <a:ext cx="109190" cy="35922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 Tear – Arthrogram</a:t>
            </a:r>
            <a:br>
              <a:rPr lang="en-US" dirty="0" smtClean="0"/>
            </a:br>
            <a:r>
              <a:rPr lang="en-US" dirty="0" smtClean="0"/>
              <a:t>Volar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4"/>
            <a:ext cx="3997071" cy="403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 Tear – Arthrogram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Membranous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68906" y="3472544"/>
            <a:ext cx="109190" cy="35922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866736" y="3472543"/>
            <a:ext cx="109190" cy="35922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19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4"/>
            <a:ext cx="3997071" cy="4036695"/>
          </a:xfrm>
        </p:spPr>
      </p:pic>
      <p:cxnSp>
        <p:nvCxnSpPr>
          <p:cNvPr id="8" name="Straight Arrow Connector 7"/>
          <p:cNvCxnSpPr/>
          <p:nvPr/>
        </p:nvCxnSpPr>
        <p:spPr>
          <a:xfrm>
            <a:off x="2381821" y="3429000"/>
            <a:ext cx="109190" cy="35922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762178" y="3428999"/>
            <a:ext cx="109190" cy="35922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 Tear – Arthrogram</a:t>
            </a:r>
            <a:br>
              <a:rPr lang="en-US" dirty="0" smtClean="0"/>
            </a:br>
            <a:r>
              <a:rPr lang="en-US" dirty="0" smtClean="0"/>
              <a:t>Dorsal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5"/>
            <a:ext cx="3997071" cy="403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 Tear - Volar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381821" y="4060372"/>
            <a:ext cx="67132" cy="402771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789294" y="4218213"/>
            <a:ext cx="67132" cy="402771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5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4"/>
            <a:ext cx="3997071" cy="4036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5"/>
            <a:ext cx="3997071" cy="403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 Tear - Dorsal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81821" y="3897087"/>
            <a:ext cx="67132" cy="402771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71822" y="3995058"/>
            <a:ext cx="67132" cy="402771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6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6"/>
            <a:ext cx="3997071" cy="403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 Tear - Dorsal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96886" y="2209800"/>
            <a:ext cx="172020" cy="512582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06554" y="2209800"/>
            <a:ext cx="172020" cy="512582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8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Lunotriquetral</a:t>
            </a:r>
            <a:r>
              <a:rPr lang="en-US" dirty="0" smtClean="0"/>
              <a:t> </a:t>
            </a:r>
            <a:r>
              <a:rPr lang="en-US" dirty="0" smtClean="0"/>
              <a:t>Ligament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V-Shape</a:t>
            </a:r>
          </a:p>
          <a:p>
            <a:r>
              <a:rPr lang="en-US" dirty="0" smtClean="0"/>
              <a:t>Dorsal and Volar best seen axially</a:t>
            </a:r>
          </a:p>
          <a:p>
            <a:r>
              <a:rPr lang="en-US" dirty="0" smtClean="0"/>
              <a:t>Membranous seen best on coronal</a:t>
            </a:r>
          </a:p>
          <a:p>
            <a:pPr lvl="1"/>
            <a:r>
              <a:rPr lang="en-US" dirty="0" smtClean="0"/>
              <a:t>Varies in </a:t>
            </a:r>
            <a:r>
              <a:rPr lang="en-US" dirty="0" smtClean="0"/>
              <a:t>shape</a:t>
            </a:r>
          </a:p>
          <a:p>
            <a:r>
              <a:rPr lang="en-US" dirty="0" smtClean="0"/>
              <a:t>Signal similar to SL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1" y="3200400"/>
            <a:ext cx="3677228" cy="1274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0701" y="4594225"/>
            <a:ext cx="352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34%		45%		21%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8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Lunotriquetral</a:t>
            </a:r>
            <a:r>
              <a:rPr lang="en-US" dirty="0" smtClean="0"/>
              <a:t> Ligament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6"/>
            <a:ext cx="3997071" cy="40366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719943" y="3505201"/>
            <a:ext cx="150250" cy="424541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117772" y="3624944"/>
            <a:ext cx="150250" cy="424541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263213" y="2133600"/>
            <a:ext cx="196958" cy="41365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614842" y="2242460"/>
            <a:ext cx="196958" cy="41365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89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Modalities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X-ray</a:t>
            </a:r>
          </a:p>
          <a:p>
            <a:r>
              <a:rPr lang="en-US" dirty="0" smtClean="0"/>
              <a:t>Ultrasound</a:t>
            </a:r>
          </a:p>
          <a:p>
            <a:r>
              <a:rPr lang="en-US" dirty="0" smtClean="0"/>
              <a:t>CT</a:t>
            </a:r>
          </a:p>
          <a:p>
            <a:r>
              <a:rPr lang="en-US" smtClean="0"/>
              <a:t>MRI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73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6"/>
            <a:ext cx="3997071" cy="403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Lunotriquetral</a:t>
            </a:r>
            <a:r>
              <a:rPr lang="en-US" dirty="0" smtClean="0"/>
              <a:t> Ligament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69571" y="4125687"/>
            <a:ext cx="238471" cy="293913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780314" y="4125687"/>
            <a:ext cx="238471" cy="293913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01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Extrinsic Ligaments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Triangular Fibrocartilage Complex</a:t>
            </a:r>
            <a:endParaRPr lang="en-US" dirty="0" smtClean="0"/>
          </a:p>
          <a:p>
            <a:r>
              <a:rPr lang="en-US" dirty="0" smtClean="0"/>
              <a:t>Volar</a:t>
            </a:r>
          </a:p>
          <a:p>
            <a:r>
              <a:rPr lang="en-US" dirty="0" smtClean="0"/>
              <a:t>Dorsal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9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Triangular Fibrocartilage Complex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Components (terminology variable)</a:t>
            </a:r>
          </a:p>
          <a:p>
            <a:pPr lvl="1"/>
            <a:r>
              <a:rPr lang="en-US" dirty="0" smtClean="0"/>
              <a:t>Triangular fibrocartilage</a:t>
            </a:r>
          </a:p>
          <a:p>
            <a:pPr lvl="2"/>
            <a:r>
              <a:rPr lang="en-US" dirty="0" smtClean="0"/>
              <a:t>Articular disk</a:t>
            </a:r>
          </a:p>
          <a:p>
            <a:pPr lvl="2"/>
            <a:r>
              <a:rPr lang="en-US" dirty="0" smtClean="0"/>
              <a:t>Dorsal and </a:t>
            </a:r>
            <a:r>
              <a:rPr lang="en-US" dirty="0" err="1" smtClean="0"/>
              <a:t>radioulnar</a:t>
            </a:r>
            <a:r>
              <a:rPr lang="en-US" dirty="0" smtClean="0"/>
              <a:t> ligaments</a:t>
            </a:r>
          </a:p>
          <a:p>
            <a:pPr lvl="1"/>
            <a:r>
              <a:rPr lang="en-US" dirty="0" smtClean="0"/>
              <a:t>Meniscal homologue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lnar ligaments - collateral, </a:t>
            </a:r>
            <a:r>
              <a:rPr lang="en-US" dirty="0" err="1" smtClean="0"/>
              <a:t>ulnolunate</a:t>
            </a:r>
            <a:r>
              <a:rPr lang="en-US" dirty="0" smtClean="0"/>
              <a:t>, </a:t>
            </a:r>
            <a:r>
              <a:rPr lang="en-US" dirty="0" err="1" smtClean="0"/>
              <a:t>ulnotriquetral</a:t>
            </a:r>
            <a:r>
              <a:rPr lang="en-US" dirty="0" smtClean="0"/>
              <a:t>, triangular ligaments</a:t>
            </a:r>
          </a:p>
          <a:p>
            <a:pPr lvl="1"/>
            <a:r>
              <a:rPr lang="en-US" dirty="0" smtClean="0"/>
              <a:t>ECU tendon sheath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8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Appearance TFCC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Articular disk</a:t>
            </a:r>
          </a:p>
          <a:p>
            <a:pPr lvl="1"/>
            <a:r>
              <a:rPr lang="en-US" dirty="0" smtClean="0"/>
              <a:t>Uniform low signal</a:t>
            </a:r>
          </a:p>
          <a:p>
            <a:pPr lvl="1"/>
            <a:r>
              <a:rPr lang="en-US" dirty="0" smtClean="0"/>
              <a:t>Thins with pronation</a:t>
            </a:r>
          </a:p>
          <a:p>
            <a:r>
              <a:rPr lang="en-US" dirty="0" err="1" smtClean="0"/>
              <a:t>Radioulnar</a:t>
            </a:r>
            <a:r>
              <a:rPr lang="en-US" dirty="0" smtClean="0"/>
              <a:t> ligaments</a:t>
            </a:r>
          </a:p>
          <a:p>
            <a:pPr lvl="1"/>
            <a:r>
              <a:rPr lang="en-US" dirty="0" smtClean="0"/>
              <a:t>Band like</a:t>
            </a:r>
          </a:p>
          <a:p>
            <a:pPr lvl="1"/>
            <a:r>
              <a:rPr lang="en-US" dirty="0" smtClean="0"/>
              <a:t>Uniform low signal</a:t>
            </a:r>
          </a:p>
          <a:p>
            <a:r>
              <a:rPr lang="en-US" dirty="0" smtClean="0"/>
              <a:t>Triangular ligament</a:t>
            </a:r>
          </a:p>
          <a:p>
            <a:pPr lvl="1"/>
            <a:r>
              <a:rPr lang="en-US" dirty="0" smtClean="0"/>
              <a:t>Laminated </a:t>
            </a:r>
          </a:p>
          <a:p>
            <a:pPr lvl="2"/>
            <a:r>
              <a:rPr lang="en-US" dirty="0" smtClean="0"/>
              <a:t>Proximal Lamina (Foveal)</a:t>
            </a:r>
            <a:endParaRPr lang="en-US" dirty="0" smtClean="0"/>
          </a:p>
          <a:p>
            <a:pPr lvl="2"/>
            <a:r>
              <a:rPr lang="en-US" dirty="0" smtClean="0"/>
              <a:t>Distal Lamina (Styloid) </a:t>
            </a:r>
            <a:endParaRPr lang="en-US" dirty="0" smtClean="0"/>
          </a:p>
          <a:p>
            <a:pPr lvl="2"/>
            <a:r>
              <a:rPr lang="en-US" dirty="0" smtClean="0"/>
              <a:t>Lamina separated by loose connective tissue - </a:t>
            </a:r>
            <a:r>
              <a:rPr lang="en-US" dirty="0" err="1" smtClean="0"/>
              <a:t>ligamentum</a:t>
            </a:r>
            <a:r>
              <a:rPr lang="en-US" dirty="0" smtClean="0"/>
              <a:t> </a:t>
            </a:r>
            <a:r>
              <a:rPr lang="en-US" dirty="0" err="1" smtClean="0"/>
              <a:t>subcruentum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436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Appearance TFC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Meniscal homologue</a:t>
            </a:r>
          </a:p>
          <a:p>
            <a:pPr lvl="1"/>
            <a:r>
              <a:rPr lang="en-US" dirty="0" smtClean="0"/>
              <a:t>Uniform low signal</a:t>
            </a:r>
          </a:p>
          <a:p>
            <a:r>
              <a:rPr lang="en-US" dirty="0" err="1" smtClean="0"/>
              <a:t>Ulnocarpal</a:t>
            </a:r>
            <a:r>
              <a:rPr lang="en-US" dirty="0" smtClean="0"/>
              <a:t> ligaments</a:t>
            </a:r>
          </a:p>
          <a:p>
            <a:pPr lvl="1"/>
            <a:r>
              <a:rPr lang="en-US" dirty="0" smtClean="0"/>
              <a:t>Small </a:t>
            </a:r>
            <a:r>
              <a:rPr lang="en-US" dirty="0" smtClean="0"/>
              <a:t>structures</a:t>
            </a:r>
          </a:p>
          <a:p>
            <a:pPr lvl="1"/>
            <a:r>
              <a:rPr lang="en-US" dirty="0" smtClean="0"/>
              <a:t>Not well seen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8" y="1130531"/>
            <a:ext cx="3973578" cy="4012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4" y="1130530"/>
            <a:ext cx="3973578" cy="401296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362799" y="2706640"/>
            <a:ext cx="6042075" cy="1297737"/>
            <a:chOff x="529686" y="2664463"/>
            <a:chExt cx="6025421" cy="1297737"/>
          </a:xfrm>
        </p:grpSpPr>
        <p:grpSp>
          <p:nvGrpSpPr>
            <p:cNvPr id="14" name="Group 13"/>
            <p:cNvGrpSpPr/>
            <p:nvPr/>
          </p:nvGrpSpPr>
          <p:grpSpPr>
            <a:xfrm>
              <a:off x="529686" y="2664463"/>
              <a:ext cx="1957450" cy="1173886"/>
              <a:chOff x="529686" y="2664463"/>
              <a:chExt cx="1957450" cy="117388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29686" y="2664463"/>
                <a:ext cx="1957450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Articular disk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988783" y="3126128"/>
                <a:ext cx="36203" cy="712221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4492312" y="2783935"/>
              <a:ext cx="2062795" cy="1178265"/>
              <a:chOff x="473474" y="2672541"/>
              <a:chExt cx="2062795" cy="1178265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73474" y="2672541"/>
                <a:ext cx="2062795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Articular disk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1283604" y="3134206"/>
                <a:ext cx="27121" cy="716600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112963" y="206375"/>
            <a:ext cx="6573837" cy="857250"/>
          </a:xfrm>
        </p:spPr>
        <p:txBody>
          <a:bodyPr/>
          <a:lstStyle/>
          <a:p>
            <a:r>
              <a:rPr lang="en-US" dirty="0" smtClean="0"/>
              <a:t>Normal Appearance TFCC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3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8" y="1130531"/>
            <a:ext cx="3973578" cy="4012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4" y="1130530"/>
            <a:ext cx="3973578" cy="4012969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98948" y="4024834"/>
            <a:ext cx="7979828" cy="1095122"/>
            <a:chOff x="398948" y="4024834"/>
            <a:chExt cx="7979828" cy="1095122"/>
          </a:xfrm>
        </p:grpSpPr>
        <p:grpSp>
          <p:nvGrpSpPr>
            <p:cNvPr id="25" name="Group 24"/>
            <p:cNvGrpSpPr/>
            <p:nvPr/>
          </p:nvGrpSpPr>
          <p:grpSpPr>
            <a:xfrm>
              <a:off x="398948" y="4024834"/>
              <a:ext cx="3677642" cy="963054"/>
              <a:chOff x="398948" y="4024834"/>
              <a:chExt cx="3677642" cy="963054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398948" y="4288971"/>
                <a:ext cx="3677642" cy="698917"/>
                <a:chOff x="456505" y="2360931"/>
                <a:chExt cx="1518611" cy="698917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456505" y="2598183"/>
                  <a:ext cx="1518611" cy="461665"/>
                </a:xfrm>
                <a:prstGeom prst="rect">
                  <a:avLst/>
                </a:prstGeom>
                <a:noFill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FFFF00"/>
                      </a:solidFill>
                      <a:effectLst>
                        <a:outerShdw blurRad="12700" dist="101600" dir="4320000" algn="ctr" rotWithShape="0">
                          <a:prstClr val="black"/>
                        </a:outerShdw>
                      </a:effectLst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Triangular Ligament</a:t>
                  </a:r>
                  <a:endParaRPr lang="en-US" sz="2400" dirty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 flipH="1" flipV="1">
                  <a:off x="957183" y="2360931"/>
                  <a:ext cx="71920" cy="314418"/>
                </a:xfrm>
                <a:prstGeom prst="straightConnector1">
                  <a:avLst/>
                </a:prstGeom>
                <a:ln w="34925">
                  <a:solidFill>
                    <a:srgbClr val="FFFF00"/>
                  </a:solidFill>
                  <a:tailEnd type="triangle"/>
                </a:ln>
                <a:effectLst>
                  <a:outerShdw blurRad="63500" dir="4080000" sx="102000" sy="102000" algn="ctr" rotWithShape="0">
                    <a:prstClr val="black">
                      <a:alpha val="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Arrow Connector 22"/>
              <p:cNvCxnSpPr/>
              <p:nvPr/>
            </p:nvCxnSpPr>
            <p:spPr>
              <a:xfrm flipV="1">
                <a:off x="901949" y="4024834"/>
                <a:ext cx="265249" cy="264137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4701134" y="4156902"/>
              <a:ext cx="3677642" cy="963054"/>
              <a:chOff x="746931" y="4024834"/>
              <a:chExt cx="3677642" cy="963054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746931" y="4288971"/>
                <a:ext cx="3677642" cy="698917"/>
                <a:chOff x="600198" y="2360931"/>
                <a:chExt cx="1518611" cy="698917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600198" y="2598183"/>
                  <a:ext cx="1518611" cy="461665"/>
                </a:xfrm>
                <a:prstGeom prst="rect">
                  <a:avLst/>
                </a:prstGeom>
                <a:noFill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smtClean="0">
                      <a:solidFill>
                        <a:srgbClr val="FFFF00"/>
                      </a:solidFill>
                      <a:effectLst>
                        <a:outerShdw blurRad="12700" dist="101600" dir="4320000" algn="ctr" rotWithShape="0">
                          <a:prstClr val="black"/>
                        </a:outerShdw>
                      </a:effectLst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Triangular Ligament</a:t>
                  </a:r>
                  <a:endParaRPr lang="en-US" sz="2400" dirty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cxnSp>
              <p:nvCxnSpPr>
                <p:cNvPr id="30" name="Straight Arrow Connector 29"/>
                <p:cNvCxnSpPr/>
                <p:nvPr/>
              </p:nvCxnSpPr>
              <p:spPr>
                <a:xfrm flipH="1" flipV="1">
                  <a:off x="1100876" y="2360931"/>
                  <a:ext cx="71920" cy="314418"/>
                </a:xfrm>
                <a:prstGeom prst="straightConnector1">
                  <a:avLst/>
                </a:prstGeom>
                <a:ln w="34925">
                  <a:solidFill>
                    <a:srgbClr val="FFFF00"/>
                  </a:solidFill>
                  <a:tailEnd type="triangle"/>
                </a:ln>
                <a:effectLst>
                  <a:outerShdw blurRad="63500" dir="4080000" sx="102000" sy="102000" algn="ctr" rotWithShape="0">
                    <a:prstClr val="black">
                      <a:alpha val="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Straight Arrow Connector 27"/>
              <p:cNvCxnSpPr/>
              <p:nvPr/>
            </p:nvCxnSpPr>
            <p:spPr>
              <a:xfrm flipV="1">
                <a:off x="1249932" y="4024834"/>
                <a:ext cx="265249" cy="264137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112963" y="206375"/>
            <a:ext cx="6573837" cy="857250"/>
          </a:xfrm>
        </p:spPr>
        <p:txBody>
          <a:bodyPr/>
          <a:lstStyle/>
          <a:p>
            <a:r>
              <a:rPr lang="en-US" dirty="0" smtClean="0"/>
              <a:t>Normal Appearance TFC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3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8" y="1130531"/>
            <a:ext cx="3973578" cy="4012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4" y="1130530"/>
            <a:ext cx="3973578" cy="4012969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901949" y="4156902"/>
            <a:ext cx="5426536" cy="861985"/>
            <a:chOff x="901949" y="4156902"/>
            <a:chExt cx="5426536" cy="861985"/>
          </a:xfrm>
        </p:grpSpPr>
        <p:grpSp>
          <p:nvGrpSpPr>
            <p:cNvPr id="25" name="Group 24"/>
            <p:cNvGrpSpPr/>
            <p:nvPr/>
          </p:nvGrpSpPr>
          <p:grpSpPr>
            <a:xfrm>
              <a:off x="901949" y="4156902"/>
              <a:ext cx="2375433" cy="861985"/>
              <a:chOff x="901949" y="4156902"/>
              <a:chExt cx="2375433" cy="86198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611448" y="4187890"/>
                <a:ext cx="1665934" cy="830997"/>
                <a:chOff x="957183" y="2259850"/>
                <a:chExt cx="687915" cy="830997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1041810" y="2259850"/>
                  <a:ext cx="603288" cy="830997"/>
                </a:xfrm>
                <a:prstGeom prst="rect">
                  <a:avLst/>
                </a:prstGeom>
                <a:noFill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FFFF00"/>
                      </a:solidFill>
                      <a:effectLst>
                        <a:outerShdw blurRad="12700" dist="101600" dir="4320000" algn="ctr" rotWithShape="0">
                          <a:prstClr val="black"/>
                        </a:outerShdw>
                      </a:effectLst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Proximal</a:t>
                  </a:r>
                </a:p>
                <a:p>
                  <a:r>
                    <a:rPr lang="en-US" sz="2400" dirty="0" smtClean="0">
                      <a:solidFill>
                        <a:srgbClr val="FFFF00"/>
                      </a:solidFill>
                      <a:effectLst>
                        <a:outerShdw blurRad="12700" dist="101600" dir="4320000" algn="ctr" rotWithShape="0">
                          <a:prstClr val="black"/>
                        </a:outerShdw>
                      </a:effectLst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Lamina</a:t>
                  </a:r>
                  <a:endParaRPr lang="en-US" sz="2400" dirty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 flipH="1" flipV="1">
                  <a:off x="957183" y="2360931"/>
                  <a:ext cx="84627" cy="132068"/>
                </a:xfrm>
                <a:prstGeom prst="straightConnector1">
                  <a:avLst/>
                </a:prstGeom>
                <a:ln w="34925">
                  <a:solidFill>
                    <a:srgbClr val="FFFF00"/>
                  </a:solidFill>
                  <a:tailEnd type="triangle"/>
                </a:ln>
                <a:effectLst>
                  <a:outerShdw blurRad="63500" dir="4080000" sx="102000" sy="102000" algn="ctr" rotWithShape="0">
                    <a:prstClr val="black">
                      <a:alpha val="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Arrow Connector 22"/>
              <p:cNvCxnSpPr/>
              <p:nvPr/>
            </p:nvCxnSpPr>
            <p:spPr>
              <a:xfrm flipV="1">
                <a:off x="901949" y="4156902"/>
                <a:ext cx="267632" cy="132070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5204135" y="4156902"/>
              <a:ext cx="1124350" cy="547567"/>
              <a:chOff x="1249932" y="4024834"/>
              <a:chExt cx="1124350" cy="547567"/>
            </a:xfrm>
          </p:grpSpPr>
          <p:cxnSp>
            <p:nvCxnSpPr>
              <p:cNvPr id="30" name="Straight Arrow Connector 29"/>
              <p:cNvCxnSpPr>
                <a:stCxn id="21" idx="1"/>
              </p:cNvCxnSpPr>
              <p:nvPr/>
            </p:nvCxnSpPr>
            <p:spPr>
              <a:xfrm flipH="1" flipV="1">
                <a:off x="1959435" y="4288971"/>
                <a:ext cx="414847" cy="283430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1249932" y="4024834"/>
                <a:ext cx="265249" cy="264137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112963" y="206375"/>
            <a:ext cx="6573837" cy="857250"/>
          </a:xfrm>
        </p:spPr>
        <p:txBody>
          <a:bodyPr/>
          <a:lstStyle/>
          <a:p>
            <a:r>
              <a:rPr lang="en-US" dirty="0" smtClean="0"/>
              <a:t>Normal Appearance TFC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328485" y="4288970"/>
            <a:ext cx="146099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Proximal</a:t>
            </a: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Lamina</a:t>
            </a:r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319" y="4187889"/>
            <a:ext cx="146099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Distal</a:t>
            </a: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Lamina</a:t>
            </a:r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72526" y="4258234"/>
            <a:ext cx="146099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Distal</a:t>
            </a: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Lamina</a:t>
            </a:r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8" y="1130531"/>
            <a:ext cx="3973578" cy="4012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4" y="1130530"/>
            <a:ext cx="3973578" cy="401296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-66230" y="4351471"/>
            <a:ext cx="8172532" cy="792028"/>
            <a:chOff x="-59139" y="4317101"/>
            <a:chExt cx="8172532" cy="792028"/>
          </a:xfrm>
        </p:grpSpPr>
        <p:grpSp>
          <p:nvGrpSpPr>
            <p:cNvPr id="32" name="Group 31"/>
            <p:cNvGrpSpPr/>
            <p:nvPr/>
          </p:nvGrpSpPr>
          <p:grpSpPr>
            <a:xfrm>
              <a:off x="4126864" y="4395587"/>
              <a:ext cx="3986529" cy="713542"/>
              <a:chOff x="533749" y="2379519"/>
              <a:chExt cx="1646160" cy="713542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533749" y="2631396"/>
                <a:ext cx="1646160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Ligamentum</a:t>
                </a:r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 </a:t>
                </a:r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Subcruentum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flipV="1">
                <a:off x="1172796" y="2379519"/>
                <a:ext cx="8349" cy="295832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-59139" y="4317101"/>
              <a:ext cx="3986529" cy="693940"/>
              <a:chOff x="451380" y="2399797"/>
              <a:chExt cx="1646160" cy="693940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451380" y="2632072"/>
                <a:ext cx="1646160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Ligamentum</a:t>
                </a:r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 </a:t>
                </a:r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Subcruentum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flipH="1" flipV="1">
                <a:off x="1052150" y="2399797"/>
                <a:ext cx="3775" cy="286437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112963" y="206375"/>
            <a:ext cx="6573837" cy="857250"/>
          </a:xfrm>
        </p:spPr>
        <p:txBody>
          <a:bodyPr/>
          <a:lstStyle/>
          <a:p>
            <a:r>
              <a:rPr lang="en-US" dirty="0" smtClean="0"/>
              <a:t>Normal Appearance TFC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0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Appearance TFC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063624"/>
            <a:ext cx="3997071" cy="4036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063624"/>
            <a:ext cx="3997071" cy="40366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4234" y="1356041"/>
            <a:ext cx="7833013" cy="1431030"/>
            <a:chOff x="547395" y="2642692"/>
            <a:chExt cx="7833013" cy="1431030"/>
          </a:xfrm>
        </p:grpSpPr>
        <p:grpSp>
          <p:nvGrpSpPr>
            <p:cNvPr id="8" name="Group 7"/>
            <p:cNvGrpSpPr/>
            <p:nvPr/>
          </p:nvGrpSpPr>
          <p:grpSpPr>
            <a:xfrm>
              <a:off x="547395" y="2642692"/>
              <a:ext cx="3072444" cy="1278302"/>
              <a:chOff x="547395" y="2642692"/>
              <a:chExt cx="3072444" cy="127830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47395" y="2642692"/>
                <a:ext cx="3072444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Dorsal </a:t>
                </a:r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Radioulnar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1628063" y="3126834"/>
                <a:ext cx="211906" cy="794160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4864210" y="2786743"/>
              <a:ext cx="3516198" cy="1286979"/>
              <a:chOff x="845372" y="2675349"/>
              <a:chExt cx="3516198" cy="1286979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845372" y="2675349"/>
                <a:ext cx="3516198" cy="8309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Dorsal </a:t>
                </a:r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Radioulnar</a:t>
                </a:r>
                <a:endParaRPr lang="en-US" sz="2400" dirty="0" smtClean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1839763" y="3178765"/>
                <a:ext cx="238368" cy="783563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422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– Wrist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8113"/>
            <a:ext cx="5116286" cy="3186112"/>
          </a:xfrm>
        </p:spPr>
        <p:txBody>
          <a:bodyPr>
            <a:normAutofit/>
          </a:bodyPr>
          <a:lstStyle/>
          <a:p>
            <a:r>
              <a:rPr lang="en-US" dirty="0" smtClean="0"/>
              <a:t>Views</a:t>
            </a:r>
          </a:p>
          <a:p>
            <a:pPr lvl="1"/>
            <a:r>
              <a:rPr lang="en-US" dirty="0" smtClean="0"/>
              <a:t>PA/</a:t>
            </a:r>
            <a:r>
              <a:rPr lang="en-US" dirty="0" err="1" smtClean="0"/>
              <a:t>Lat</a:t>
            </a:r>
            <a:r>
              <a:rPr lang="en-US" dirty="0" smtClean="0"/>
              <a:t>/Oblique</a:t>
            </a:r>
          </a:p>
          <a:p>
            <a:r>
              <a:rPr lang="en-US" dirty="0" smtClean="0"/>
              <a:t>Evaluate carpal arcs</a:t>
            </a:r>
          </a:p>
          <a:p>
            <a:pPr lvl="1"/>
            <a:r>
              <a:rPr lang="en-US" dirty="0" smtClean="0"/>
              <a:t>Broken arc = ligament or osseous </a:t>
            </a:r>
            <a:r>
              <a:rPr lang="en-US" dirty="0" smtClean="0"/>
              <a:t>injury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583" y="2462439"/>
            <a:ext cx="2859873" cy="213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5"/>
            <a:ext cx="3997071" cy="4036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4"/>
            <a:ext cx="3997071" cy="403669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Appearance TFC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64209" y="3441992"/>
            <a:ext cx="7883377" cy="1556097"/>
            <a:chOff x="587370" y="4728643"/>
            <a:chExt cx="7883377" cy="1556097"/>
          </a:xfrm>
        </p:grpSpPr>
        <p:grpSp>
          <p:nvGrpSpPr>
            <p:cNvPr id="8" name="Group 7"/>
            <p:cNvGrpSpPr/>
            <p:nvPr/>
          </p:nvGrpSpPr>
          <p:grpSpPr>
            <a:xfrm>
              <a:off x="587370" y="4728643"/>
              <a:ext cx="3072444" cy="1032601"/>
              <a:chOff x="587370" y="4728643"/>
              <a:chExt cx="3072444" cy="103260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87370" y="5299579"/>
                <a:ext cx="3072444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Volar </a:t>
                </a:r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Radioulnar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1324212" y="4728643"/>
                <a:ext cx="250371" cy="627129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4954549" y="4826614"/>
              <a:ext cx="3516198" cy="1458126"/>
              <a:chOff x="935711" y="4715220"/>
              <a:chExt cx="3516198" cy="1458126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935711" y="5342349"/>
                <a:ext cx="3516198" cy="8309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Volar </a:t>
                </a:r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Radioulnar</a:t>
                </a:r>
                <a:endParaRPr lang="en-US" sz="2400" dirty="0" smtClean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686430" y="4715220"/>
                <a:ext cx="237693" cy="627128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766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8" y="1130531"/>
            <a:ext cx="3973578" cy="4012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4" y="1130530"/>
            <a:ext cx="3973578" cy="40129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170016" y="2408683"/>
            <a:ext cx="7877690" cy="1337204"/>
            <a:chOff x="502718" y="2736518"/>
            <a:chExt cx="7877690" cy="1337204"/>
          </a:xfrm>
        </p:grpSpPr>
        <p:grpSp>
          <p:nvGrpSpPr>
            <p:cNvPr id="58" name="Group 57"/>
            <p:cNvGrpSpPr/>
            <p:nvPr/>
          </p:nvGrpSpPr>
          <p:grpSpPr>
            <a:xfrm>
              <a:off x="502718" y="2736518"/>
              <a:ext cx="3072444" cy="1278302"/>
              <a:chOff x="502718" y="2736518"/>
              <a:chExt cx="3072444" cy="1278302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502718" y="2736518"/>
                <a:ext cx="3072444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Ulnotriquetral</a:t>
                </a:r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 </a:t>
                </a:r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Lig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1583386" y="3220660"/>
                <a:ext cx="211906" cy="794160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4864210" y="2786743"/>
              <a:ext cx="3516198" cy="1286979"/>
              <a:chOff x="845372" y="2675349"/>
              <a:chExt cx="3516198" cy="1286979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845372" y="2675349"/>
                <a:ext cx="3516198" cy="8309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Ulnotriquetral</a:t>
                </a:r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 </a:t>
                </a:r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Lig</a:t>
                </a:r>
                <a:endParaRPr lang="en-US" sz="2400" dirty="0" smtClean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839763" y="3178765"/>
                <a:ext cx="238368" cy="783563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112963" y="206375"/>
            <a:ext cx="6573837" cy="857250"/>
          </a:xfrm>
        </p:spPr>
        <p:txBody>
          <a:bodyPr/>
          <a:lstStyle/>
          <a:p>
            <a:r>
              <a:rPr lang="en-US" dirty="0" smtClean="0"/>
              <a:t>Normal Appearance TFC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7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8" y="1130531"/>
            <a:ext cx="3973578" cy="4012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4" y="1130530"/>
            <a:ext cx="3973578" cy="4012969"/>
          </a:xfrm>
          <a:prstGeom prst="rect">
            <a:avLst/>
          </a:prstGeom>
        </p:spPr>
      </p:pic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112963" y="206375"/>
            <a:ext cx="6573837" cy="857250"/>
          </a:xfrm>
        </p:spPr>
        <p:txBody>
          <a:bodyPr/>
          <a:lstStyle/>
          <a:p>
            <a:r>
              <a:rPr lang="en-US" dirty="0" smtClean="0"/>
              <a:t>Normal Appearance TFC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-36666" y="2194217"/>
            <a:ext cx="7841172" cy="1517812"/>
            <a:chOff x="539236" y="2555910"/>
            <a:chExt cx="7841172" cy="1517812"/>
          </a:xfrm>
        </p:grpSpPr>
        <p:grpSp>
          <p:nvGrpSpPr>
            <p:cNvPr id="64" name="Group 63"/>
            <p:cNvGrpSpPr/>
            <p:nvPr/>
          </p:nvGrpSpPr>
          <p:grpSpPr>
            <a:xfrm>
              <a:off x="539236" y="2555910"/>
              <a:ext cx="3072444" cy="1289515"/>
              <a:chOff x="539236" y="2555910"/>
              <a:chExt cx="3072444" cy="1289515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539236" y="2555910"/>
                <a:ext cx="3072444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Meniscal Homologue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>
                <a:off x="1034143" y="3017575"/>
                <a:ext cx="752455" cy="827850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4864210" y="2786743"/>
              <a:ext cx="3516198" cy="1286979"/>
              <a:chOff x="845372" y="2675349"/>
              <a:chExt cx="3516198" cy="1286979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845372" y="2675349"/>
                <a:ext cx="3516198" cy="8309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Meniscal Homologue</a:t>
                </a:r>
              </a:p>
              <a:p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>
                <a:off x="1502229" y="3137014"/>
                <a:ext cx="575902" cy="825314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39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5"/>
            <a:ext cx="3997071" cy="4036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4"/>
            <a:ext cx="3997071" cy="403669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Appearance TFC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94518" y="2944842"/>
            <a:ext cx="7811025" cy="1911136"/>
            <a:chOff x="890541" y="4728643"/>
            <a:chExt cx="7811025" cy="1911136"/>
          </a:xfrm>
        </p:grpSpPr>
        <p:grpSp>
          <p:nvGrpSpPr>
            <p:cNvPr id="8" name="Group 7"/>
            <p:cNvGrpSpPr/>
            <p:nvPr/>
          </p:nvGrpSpPr>
          <p:grpSpPr>
            <a:xfrm>
              <a:off x="890541" y="4728643"/>
              <a:ext cx="3072444" cy="1458126"/>
              <a:chOff x="890541" y="4728643"/>
              <a:chExt cx="3072444" cy="145812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890541" y="5355772"/>
                <a:ext cx="3072444" cy="8309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ECU Tendon</a:t>
                </a:r>
              </a:p>
              <a:p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Sheath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1324212" y="4728643"/>
                <a:ext cx="250371" cy="627129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5185368" y="4782597"/>
              <a:ext cx="3516198" cy="1857182"/>
              <a:chOff x="1166530" y="4671203"/>
              <a:chExt cx="3516198" cy="185718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166530" y="5328056"/>
                <a:ext cx="3516198" cy="1200329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ECU Tendon</a:t>
                </a:r>
              </a:p>
              <a:p>
                <a:r>
                  <a:rPr lang="en-US" sz="2400" dirty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Sheath</a:t>
                </a:r>
              </a:p>
              <a:p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686430" y="4671203"/>
                <a:ext cx="316852" cy="671145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861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31" y="2743200"/>
            <a:ext cx="2392253" cy="1990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Signal at TFC Attachments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8112"/>
            <a:ext cx="6184931" cy="359889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Proximal lamina (</a:t>
            </a:r>
            <a:r>
              <a:rPr lang="en-US" dirty="0" err="1" smtClean="0"/>
              <a:t>foveal</a:t>
            </a:r>
            <a:r>
              <a:rPr lang="en-US" dirty="0" smtClean="0"/>
              <a:t> attachment)</a:t>
            </a:r>
          </a:p>
          <a:p>
            <a:pPr lvl="1"/>
            <a:r>
              <a:rPr lang="en-US" dirty="0" smtClean="0"/>
              <a:t>High </a:t>
            </a:r>
            <a:r>
              <a:rPr lang="en-US" dirty="0" smtClean="0"/>
              <a:t>signal loose connective tissue</a:t>
            </a:r>
          </a:p>
          <a:p>
            <a:r>
              <a:rPr lang="en-US" dirty="0" smtClean="0"/>
              <a:t>Distal lamina (styloid attachment)</a:t>
            </a:r>
          </a:p>
          <a:p>
            <a:pPr lvl="1"/>
            <a:r>
              <a:rPr lang="en-US" dirty="0" smtClean="0"/>
              <a:t>May have intermediate signal due to hyaline cartilage at tip of ulnar styloid</a:t>
            </a:r>
          </a:p>
          <a:p>
            <a:r>
              <a:rPr lang="en-US" dirty="0" smtClean="0"/>
              <a:t>Radial attachment</a:t>
            </a:r>
          </a:p>
          <a:p>
            <a:pPr lvl="1"/>
            <a:r>
              <a:rPr lang="en-US" dirty="0" smtClean="0"/>
              <a:t>Intermediate signal hyaline cartilage centrally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8" y="1130531"/>
            <a:ext cx="3973578" cy="4012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4" y="1130530"/>
            <a:ext cx="3973578" cy="4012969"/>
          </a:xfrm>
          <a:prstGeom prst="rect">
            <a:avLst/>
          </a:prstGeom>
        </p:spPr>
      </p:pic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112963" y="206375"/>
            <a:ext cx="6573837" cy="857250"/>
          </a:xfrm>
        </p:spPr>
        <p:txBody>
          <a:bodyPr/>
          <a:lstStyle/>
          <a:p>
            <a:r>
              <a:rPr lang="en-US" dirty="0" smtClean="0"/>
              <a:t>Normal Appearance Radial and Ulnar Attachments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TFCC 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Degeneration</a:t>
            </a:r>
          </a:p>
          <a:p>
            <a:pPr lvl="1"/>
            <a:r>
              <a:rPr lang="en-US" dirty="0" smtClean="0"/>
              <a:t>Intra-substance high signal</a:t>
            </a:r>
          </a:p>
          <a:p>
            <a:r>
              <a:rPr lang="en-US" dirty="0" smtClean="0"/>
              <a:t>Perforation of the disc</a:t>
            </a:r>
          </a:p>
          <a:p>
            <a:pPr lvl="1"/>
            <a:r>
              <a:rPr lang="en-US" dirty="0" smtClean="0"/>
              <a:t>Focal traversing high signal</a:t>
            </a:r>
          </a:p>
          <a:p>
            <a:pPr lvl="1"/>
            <a:r>
              <a:rPr lang="en-US" dirty="0" smtClean="0"/>
              <a:t>Incidence in asymptomatic individuals increases with age</a:t>
            </a:r>
          </a:p>
          <a:p>
            <a:r>
              <a:rPr lang="en-US" dirty="0" smtClean="0"/>
              <a:t>Tear</a:t>
            </a:r>
          </a:p>
          <a:p>
            <a:pPr lvl="1"/>
            <a:r>
              <a:rPr lang="en-US" dirty="0" smtClean="0"/>
              <a:t>Ulnar or radial attachments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TFCC Disk Degeneration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0" y="1436913"/>
            <a:ext cx="4718832" cy="3706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2"/>
          <a:stretch/>
        </p:blipFill>
        <p:spPr>
          <a:xfrm>
            <a:off x="4622268" y="1436914"/>
            <a:ext cx="4521732" cy="37065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24000" y="3624943"/>
            <a:ext cx="4865789" cy="636814"/>
            <a:chOff x="1524000" y="3624943"/>
            <a:chExt cx="4865789" cy="636814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524000" y="3624943"/>
              <a:ext cx="293914" cy="424543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  <a:effectLst>
              <a:outerShdw blurRad="63500" dir="4080000" sx="102000" sy="102000" algn="ctr" rotWithShape="0">
                <a:prstClr val="black">
                  <a:alpha val="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6095875" y="3837214"/>
              <a:ext cx="293914" cy="424543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  <a:effectLst>
              <a:outerShdw blurRad="63500" dir="4080000" sx="102000" sy="102000" algn="ctr" rotWithShape="0">
                <a:prstClr val="black">
                  <a:alpha val="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679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TFC - Disk Perforation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 r="7023"/>
          <a:stretch/>
        </p:blipFill>
        <p:spPr>
          <a:xfrm>
            <a:off x="0" y="1262740"/>
            <a:ext cx="4735286" cy="36739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 r="11833"/>
          <a:stretch/>
        </p:blipFill>
        <p:spPr>
          <a:xfrm>
            <a:off x="4653643" y="1262739"/>
            <a:ext cx="4490357" cy="367392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872343" y="3624943"/>
            <a:ext cx="4795157" cy="446314"/>
            <a:chOff x="1872343" y="3624943"/>
            <a:chExt cx="4795157" cy="446314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872343" y="3624944"/>
              <a:ext cx="141514" cy="446313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  <a:effectLst>
              <a:outerShdw blurRad="63500" dir="4080000" sx="102000" sy="102000" algn="ctr" rotWithShape="0">
                <a:prstClr val="black">
                  <a:alpha val="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525986" y="3624943"/>
              <a:ext cx="141514" cy="446313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  <a:effectLst>
              <a:outerShdw blurRad="63500" dir="4080000" sx="102000" sy="102000" algn="ctr" rotWithShape="0">
                <a:prstClr val="black">
                  <a:alpha val="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200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Peripheral Tear </a:t>
            </a:r>
            <a:r>
              <a:rPr lang="en-US" dirty="0" smtClean="0"/>
              <a:t>of the </a:t>
            </a:r>
            <a:r>
              <a:rPr lang="en-US" dirty="0" smtClean="0"/>
              <a:t>TFCC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2"/>
          <a:stretch/>
        </p:blipFill>
        <p:spPr>
          <a:xfrm>
            <a:off x="0" y="1260020"/>
            <a:ext cx="4694196" cy="3883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2"/>
          <a:stretch/>
        </p:blipFill>
        <p:spPr>
          <a:xfrm>
            <a:off x="4449804" y="1260020"/>
            <a:ext cx="4694195" cy="388347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08314" y="3287485"/>
            <a:ext cx="4604657" cy="664029"/>
            <a:chOff x="1208314" y="3287485"/>
            <a:chExt cx="4604657" cy="664029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617029" y="3374571"/>
              <a:ext cx="195942" cy="576943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  <a:effectLst>
              <a:outerShdw blurRad="63500" dir="4080000" sx="102000" sy="102000" algn="ctr" rotWithShape="0">
                <a:prstClr val="black">
                  <a:alpha val="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208314" y="3287485"/>
              <a:ext cx="195942" cy="576943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  <a:effectLst>
              <a:outerShdw blurRad="63500" dir="4080000" sx="102000" sy="102000" algn="ctr" rotWithShape="0">
                <a:prstClr val="black">
                  <a:alpha val="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283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Widening of SL interval</a:t>
            </a:r>
          </a:p>
          <a:p>
            <a:r>
              <a:rPr lang="en-US" dirty="0" smtClean="0"/>
              <a:t>Views</a:t>
            </a:r>
          </a:p>
          <a:p>
            <a:pPr lvl="1"/>
            <a:r>
              <a:rPr lang="en-US" dirty="0" smtClean="0"/>
              <a:t>Clenched fist</a:t>
            </a:r>
          </a:p>
          <a:p>
            <a:pPr lvl="2"/>
            <a:r>
              <a:rPr lang="en-US" dirty="0" smtClean="0"/>
              <a:t>AP not PA</a:t>
            </a:r>
          </a:p>
          <a:p>
            <a:pPr lvl="2"/>
            <a:r>
              <a:rPr lang="en-US" dirty="0" err="1" smtClean="0"/>
              <a:t>Suppinated</a:t>
            </a:r>
            <a:endParaRPr lang="en-US" dirty="0" smtClean="0"/>
          </a:p>
          <a:p>
            <a:pPr lvl="2"/>
            <a:r>
              <a:rPr lang="en-US" dirty="0" smtClean="0"/>
              <a:t>Ulnar deviation</a:t>
            </a:r>
          </a:p>
          <a:p>
            <a:pPr lvl="1"/>
            <a:r>
              <a:rPr lang="en-US" dirty="0" smtClean="0"/>
              <a:t>Clenched Pencil</a:t>
            </a:r>
          </a:p>
          <a:p>
            <a:r>
              <a:rPr lang="en-US" dirty="0" smtClean="0"/>
              <a:t>May show dorsal intercalated instability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– SL Ligament Tear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Peripheral Tear </a:t>
            </a:r>
            <a:r>
              <a:rPr lang="en-US" dirty="0" smtClean="0"/>
              <a:t>of the </a:t>
            </a:r>
            <a:r>
              <a:rPr lang="en-US" dirty="0" smtClean="0"/>
              <a:t>TFCC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48"/>
          <a:stretch/>
        </p:blipFill>
        <p:spPr>
          <a:xfrm>
            <a:off x="0" y="1262742"/>
            <a:ext cx="4604656" cy="3880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48"/>
          <a:stretch/>
        </p:blipFill>
        <p:spPr>
          <a:xfrm>
            <a:off x="4604656" y="1262742"/>
            <a:ext cx="4539343" cy="388075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49829" y="3262991"/>
            <a:ext cx="4637314" cy="677637"/>
            <a:chOff x="1349829" y="3262991"/>
            <a:chExt cx="4637314" cy="67763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791201" y="3363685"/>
              <a:ext cx="195942" cy="576943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  <a:effectLst>
              <a:outerShdw blurRad="63500" dir="4080000" sx="102000" sy="102000" algn="ctr" rotWithShape="0">
                <a:prstClr val="black">
                  <a:alpha val="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349829" y="3262991"/>
              <a:ext cx="195942" cy="576943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  <a:effectLst>
              <a:outerShdw blurRad="63500" dir="4080000" sx="102000" sy="102000" algn="ctr" rotWithShape="0">
                <a:prstClr val="black">
                  <a:alpha val="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82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Volar Extrinsic Ligaments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Radioscaphocapitate</a:t>
            </a:r>
            <a:endParaRPr lang="en-US" dirty="0" smtClean="0"/>
          </a:p>
          <a:p>
            <a:r>
              <a:rPr lang="en-US" dirty="0" err="1" smtClean="0"/>
              <a:t>Radiolunotriquetral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963" y="2587441"/>
            <a:ext cx="4796972" cy="2351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4738" y="4897279"/>
            <a:ext cx="891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Batenni</a:t>
            </a:r>
            <a:r>
              <a:rPr lang="en-US" sz="1000" dirty="0" smtClean="0">
                <a:solidFill>
                  <a:schemeClr val="bg1"/>
                </a:solidFill>
              </a:rPr>
              <a:t> et al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1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Volar Extrinsic Ligaments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063625"/>
            <a:ext cx="3997071" cy="4036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063625"/>
            <a:ext cx="3997071" cy="40366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32167" y="1889114"/>
            <a:ext cx="7535036" cy="1398373"/>
            <a:chOff x="845372" y="2675349"/>
            <a:chExt cx="7535036" cy="1398373"/>
          </a:xfrm>
        </p:grpSpPr>
        <p:grpSp>
          <p:nvGrpSpPr>
            <p:cNvPr id="8" name="Group 7"/>
            <p:cNvGrpSpPr/>
            <p:nvPr/>
          </p:nvGrpSpPr>
          <p:grpSpPr>
            <a:xfrm>
              <a:off x="845372" y="2675349"/>
              <a:ext cx="3072444" cy="1287154"/>
              <a:chOff x="845372" y="2675349"/>
              <a:chExt cx="3072444" cy="128715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845372" y="2675349"/>
                <a:ext cx="3072444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Radiolunotriquetral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1502229" y="3137014"/>
                <a:ext cx="123939" cy="825489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4864210" y="2786743"/>
              <a:ext cx="3516198" cy="1286979"/>
              <a:chOff x="845372" y="2675349"/>
              <a:chExt cx="3516198" cy="1286979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845372" y="2675349"/>
                <a:ext cx="3516198" cy="8309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Radiolunotriquetral</a:t>
                </a:r>
                <a:endParaRPr lang="en-US" sz="2400" dirty="0" smtClean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1648468" y="3090847"/>
                <a:ext cx="429663" cy="871481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" name="Straight Arrow Connector 14"/>
          <p:cNvCxnSpPr/>
          <p:nvPr/>
        </p:nvCxnSpPr>
        <p:spPr>
          <a:xfrm flipH="1">
            <a:off x="2893759" y="2350779"/>
            <a:ext cx="203816" cy="1051728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390033" y="2392786"/>
            <a:ext cx="203816" cy="1051728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12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5"/>
            <a:ext cx="3997071" cy="403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Volar Extrinsic Ligaments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12963" y="1486342"/>
            <a:ext cx="7535036" cy="1148001"/>
            <a:chOff x="845372" y="2675349"/>
            <a:chExt cx="7535036" cy="1148001"/>
          </a:xfrm>
        </p:grpSpPr>
        <p:grpSp>
          <p:nvGrpSpPr>
            <p:cNvPr id="8" name="Group 7"/>
            <p:cNvGrpSpPr/>
            <p:nvPr/>
          </p:nvGrpSpPr>
          <p:grpSpPr>
            <a:xfrm>
              <a:off x="845372" y="2675349"/>
              <a:ext cx="3072444" cy="1148001"/>
              <a:chOff x="845372" y="2675349"/>
              <a:chExt cx="3072444" cy="114800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845372" y="2675349"/>
                <a:ext cx="3072444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Radioscaphocapitate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410295" y="3202241"/>
                <a:ext cx="348343" cy="621109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4864210" y="2786743"/>
              <a:ext cx="3516198" cy="83099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rPr>
                <a:t>Radioscaphocapitate</a:t>
              </a:r>
              <a:endParaRPr lang="en-US" sz="2400" dirty="0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endParaRPr lang="en-US" sz="2400" dirty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H="1">
            <a:off x="3102429" y="2753463"/>
            <a:ext cx="348343" cy="62110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983560" y="2066416"/>
            <a:ext cx="348343" cy="62110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541557" y="2763512"/>
            <a:ext cx="348343" cy="62110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01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Volar Extrinsic Ligaments – </a:t>
            </a:r>
            <a:br>
              <a:rPr lang="en-US" dirty="0" smtClean="0"/>
            </a:br>
            <a:r>
              <a:rPr lang="en-US" dirty="0" err="1" smtClean="0"/>
              <a:t>Arthrogram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780" y="1295400"/>
            <a:ext cx="3810327" cy="384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6173" y="1423564"/>
            <a:ext cx="3516198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Radioscaphocapitate</a:t>
            </a:r>
            <a:endParaRPr lang="en-US" sz="2400" dirty="0" smtClean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47932" y="1892244"/>
            <a:ext cx="348343" cy="62110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505929" y="2715161"/>
            <a:ext cx="348343" cy="62110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71473" y="3990486"/>
            <a:ext cx="3516198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effectLst>
                  <a:outerShdw blurRad="12700" dist="101600" dir="4320000" algn="ctr" rotWithShape="0">
                    <a:prstClr val="black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rPr>
              <a:t>Radiolunotriquetral</a:t>
            </a:r>
            <a:endParaRPr lang="en-US" sz="2400" dirty="0" smtClean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solidFill>
                <a:srgbClr val="FFFF00"/>
              </a:solidFill>
              <a:effectLst>
                <a:outerShdw blurRad="12700" dist="101600" dir="4320000" algn="ctr" rotWithShape="0">
                  <a:prstClr val="black"/>
                </a:outerShdw>
              </a:effectLst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974858" y="3626987"/>
            <a:ext cx="242630" cy="42305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838268" y="3686537"/>
            <a:ext cx="109664" cy="376124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1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Injury of </a:t>
            </a:r>
            <a:r>
              <a:rPr lang="en-US" sz="3200" dirty="0" err="1" smtClean="0"/>
              <a:t>Radioscaphocapitate</a:t>
            </a:r>
            <a:r>
              <a:rPr lang="en-US" sz="3200" dirty="0" smtClean="0"/>
              <a:t> and </a:t>
            </a:r>
            <a:r>
              <a:rPr lang="en-US" sz="3200" dirty="0" err="1" smtClean="0"/>
              <a:t>Radiolunotriquetral</a:t>
            </a:r>
            <a:r>
              <a:rPr lang="en-US" sz="3200" dirty="0"/>
              <a:t> </a:t>
            </a:r>
            <a:r>
              <a:rPr lang="en-US" sz="3200" dirty="0" smtClean="0"/>
              <a:t>Ligaments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6"/>
            <a:ext cx="3997071" cy="4036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106805"/>
            <a:ext cx="3997071" cy="40366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112963" y="3928907"/>
            <a:ext cx="186782" cy="632207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921072" y="2460227"/>
            <a:ext cx="348343" cy="62110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806430" y="3987004"/>
            <a:ext cx="1" cy="57411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86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Dorsal Extrinsic Ligaments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Intercarpal</a:t>
            </a:r>
            <a:endParaRPr lang="en-US" dirty="0" smtClean="0"/>
          </a:p>
          <a:p>
            <a:r>
              <a:rPr lang="en-US" dirty="0" err="1" smtClean="0"/>
              <a:t>Radiotriquetral</a:t>
            </a:r>
            <a:endParaRPr lang="en-US" dirty="0" smtClean="0"/>
          </a:p>
          <a:p>
            <a:r>
              <a:rPr lang="en-US" dirty="0" err="1" smtClean="0"/>
              <a:t>Radioulnar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69357"/>
            <a:ext cx="3175000" cy="313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8481" y="4744390"/>
            <a:ext cx="891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Batenni</a:t>
            </a:r>
            <a:r>
              <a:rPr lang="en-US" sz="1000" dirty="0" smtClean="0">
                <a:solidFill>
                  <a:schemeClr val="bg1"/>
                </a:solidFill>
              </a:rPr>
              <a:t> et al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Dorsal Extrinsic Ligaments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" y="1106805"/>
            <a:ext cx="3997071" cy="4036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43" y="1063625"/>
            <a:ext cx="3997071" cy="403669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26882" y="1518999"/>
            <a:ext cx="7535036" cy="1355048"/>
            <a:chOff x="845372" y="2675349"/>
            <a:chExt cx="7535036" cy="1355048"/>
          </a:xfrm>
        </p:grpSpPr>
        <p:grpSp>
          <p:nvGrpSpPr>
            <p:cNvPr id="7" name="Group 6"/>
            <p:cNvGrpSpPr/>
            <p:nvPr/>
          </p:nvGrpSpPr>
          <p:grpSpPr>
            <a:xfrm>
              <a:off x="845372" y="2675349"/>
              <a:ext cx="3072444" cy="1289515"/>
              <a:chOff x="845372" y="2675349"/>
              <a:chExt cx="3072444" cy="128951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845372" y="2675349"/>
                <a:ext cx="3072444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Intercarpal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1502229" y="3137014"/>
                <a:ext cx="752455" cy="827850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4864210" y="2786743"/>
              <a:ext cx="3516198" cy="1243654"/>
              <a:chOff x="845372" y="2675349"/>
              <a:chExt cx="3516198" cy="124365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845372" y="2675349"/>
                <a:ext cx="3516198" cy="8309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Intercarpal</a:t>
                </a:r>
                <a:endParaRPr lang="en-US" sz="2400" dirty="0" smtClean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1730829" y="3093689"/>
                <a:ext cx="575902" cy="825314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487184" y="3559629"/>
            <a:ext cx="7535036" cy="1334217"/>
            <a:chOff x="845372" y="2283523"/>
            <a:chExt cx="7535036" cy="1334217"/>
          </a:xfrm>
        </p:grpSpPr>
        <p:grpSp>
          <p:nvGrpSpPr>
            <p:cNvPr id="14" name="Group 13"/>
            <p:cNvGrpSpPr/>
            <p:nvPr/>
          </p:nvGrpSpPr>
          <p:grpSpPr>
            <a:xfrm>
              <a:off x="845372" y="2283523"/>
              <a:ext cx="3072444" cy="853491"/>
              <a:chOff x="845372" y="2283523"/>
              <a:chExt cx="3072444" cy="85349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845372" y="2675349"/>
                <a:ext cx="3072444" cy="46166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Dorsal </a:t>
                </a:r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Radiotriquetral</a:t>
                </a:r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V="1">
                <a:off x="2001597" y="2283523"/>
                <a:ext cx="228934" cy="391826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4864210" y="2374086"/>
              <a:ext cx="3516198" cy="1243654"/>
              <a:chOff x="845372" y="2262692"/>
              <a:chExt cx="3516198" cy="124365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845372" y="2675349"/>
                <a:ext cx="3516198" cy="8309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Dorsal </a:t>
                </a:r>
                <a:r>
                  <a:rPr lang="en-US" sz="2400" dirty="0" err="1" smtClean="0">
                    <a:solidFill>
                      <a:srgbClr val="FFFF00"/>
                    </a:solidFill>
                    <a:effectLst>
                      <a:outerShdw blurRad="12700" dist="101600" dir="4320000" algn="ctr" rotWithShape="0">
                        <a:prstClr val="black"/>
                      </a:outerShdw>
                    </a:effectLst>
                    <a:latin typeface="Helvetica Neue Light" charset="0"/>
                    <a:ea typeface="Helvetica Neue Light" charset="0"/>
                    <a:cs typeface="Helvetica Neue Light" charset="0"/>
                  </a:rPr>
                  <a:t>Radiotriquetral</a:t>
                </a:r>
                <a:endParaRPr lang="en-US" sz="2400" dirty="0" smtClean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endParaRPr lang="en-US" sz="2400" dirty="0">
                  <a:solidFill>
                    <a:srgbClr val="FFFF00"/>
                  </a:solidFill>
                  <a:effectLst>
                    <a:outerShdw blurRad="12700" dist="101600" dir="4320000" algn="ctr" rotWithShape="0">
                      <a:prstClr val="black"/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2315520" y="2262692"/>
                <a:ext cx="160224" cy="351539"/>
              </a:xfrm>
              <a:prstGeom prst="straightConnector1">
                <a:avLst/>
              </a:prstGeom>
              <a:ln w="34925">
                <a:solidFill>
                  <a:srgbClr val="FFFF00"/>
                </a:solidFill>
                <a:tailEnd type="triangle"/>
              </a:ln>
              <a:effectLst>
                <a:outerShdw blurRad="63500" dir="4080000" sx="102000" sy="102000" algn="ctr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996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8112"/>
            <a:ext cx="8229600" cy="373538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Detailed knowledge of anatomy important as is normal variants and artifact</a:t>
            </a:r>
          </a:p>
          <a:p>
            <a:r>
              <a:rPr lang="en-US" dirty="0" smtClean="0"/>
              <a:t>CT </a:t>
            </a:r>
          </a:p>
          <a:p>
            <a:pPr lvl="1"/>
            <a:r>
              <a:rPr lang="en-US" dirty="0" smtClean="0"/>
              <a:t>Needs </a:t>
            </a:r>
            <a:r>
              <a:rPr lang="en-US" dirty="0" smtClean="0"/>
              <a:t>arthrography</a:t>
            </a:r>
          </a:p>
          <a:p>
            <a:r>
              <a:rPr lang="en-US" dirty="0" smtClean="0"/>
              <a:t>MRI needs appropriate protocol</a:t>
            </a:r>
          </a:p>
          <a:p>
            <a:pPr lvl="1"/>
            <a:r>
              <a:rPr lang="en-US" dirty="0" smtClean="0"/>
              <a:t>Technical factors can </a:t>
            </a:r>
            <a:r>
              <a:rPr lang="en-US" dirty="0" smtClean="0"/>
              <a:t>result in false negative/positive</a:t>
            </a:r>
          </a:p>
          <a:p>
            <a:pPr lvl="1"/>
            <a:r>
              <a:rPr lang="en-US" dirty="0" smtClean="0"/>
              <a:t>Pick correct protocol – maximize signal and resolution and minimize noise and artifacts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7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8609" y="2139518"/>
            <a:ext cx="3469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Questions?</a:t>
            </a:r>
            <a:endParaRPr lang="en-US" sz="54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2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Clenched Fist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26" t="43154" r="-938" b="-38992"/>
          <a:stretch/>
        </p:blipFill>
        <p:spPr>
          <a:xfrm>
            <a:off x="4605914" y="1739886"/>
            <a:ext cx="4538086" cy="4469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5056" t="35555" r="20221" b="12890"/>
          <a:stretch/>
        </p:blipFill>
        <p:spPr>
          <a:xfrm>
            <a:off x="-789046" y="1739886"/>
            <a:ext cx="5394960" cy="2651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7548" y="439164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04857" y="439164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Widened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106885" y="2714812"/>
            <a:ext cx="19955" cy="4572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730828" y="2837166"/>
            <a:ext cx="19955" cy="45720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8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8609" y="2139518"/>
            <a:ext cx="3178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Thank You</a:t>
            </a:r>
            <a:endParaRPr lang="en-US" sz="54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8397" y="1825193"/>
            <a:ext cx="7985904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 copy of the presentation can be found at:</a:t>
            </a:r>
          </a:p>
          <a:p>
            <a:pPr algn="ctr"/>
            <a:endParaRPr lang="en-US" sz="35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algn="ctr"/>
            <a:r>
              <a:rPr lang="en-US" sz="3500" dirty="0" err="1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eastriverimaging.com</a:t>
            </a:r>
            <a:r>
              <a:rPr lang="en-US" sz="35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/blog/</a:t>
            </a:r>
            <a:r>
              <a:rPr lang="en-US" sz="3500" dirty="0" err="1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lenox</a:t>
            </a:r>
            <a:r>
              <a:rPr lang="en-US" sz="35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-hill-wrist/</a:t>
            </a:r>
            <a:endParaRPr lang="en-US" sz="35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– LT Ligament Tear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Often normal</a:t>
            </a:r>
          </a:p>
          <a:p>
            <a:r>
              <a:rPr lang="en-US" dirty="0" smtClean="0"/>
              <a:t>May show volar intercalated instability</a:t>
            </a:r>
          </a:p>
        </p:txBody>
      </p:sp>
    </p:spTree>
    <p:extLst>
      <p:ext uri="{BB962C8B-B14F-4D97-AF65-F5344CB8AC3E}">
        <p14:creationId xmlns:p14="http://schemas.microsoft.com/office/powerpoint/2010/main" val="85041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 primary imaging modality</a:t>
            </a:r>
          </a:p>
          <a:p>
            <a:r>
              <a:rPr lang="en-US" dirty="0" smtClean="0"/>
              <a:t>Can see dorsal SL and LT ligaments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3" y="2608310"/>
            <a:ext cx="6560599" cy="253519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466302" y="3281909"/>
            <a:ext cx="21771" cy="493502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35809" y="3254692"/>
            <a:ext cx="21771" cy="493502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  <a:effectLst>
            <a:outerShdw blurRad="63500" dir="4080000" sx="102000" sy="102000" algn="ctr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5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MI_MSK_PPT Template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ERMI_MSK_PPT Template_FINAL.thmx</Template>
  <TotalTime>35784</TotalTime>
  <Words>884</Words>
  <Application>Microsoft Macintosh PowerPoint</Application>
  <PresentationFormat>On-screen Show (16:9)</PresentationFormat>
  <Paragraphs>292</Paragraphs>
  <Slides>71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Calibri</vt:lpstr>
      <vt:lpstr>Helvetica Neue</vt:lpstr>
      <vt:lpstr>Helvetica Neue Light</vt:lpstr>
      <vt:lpstr>Helvetica Neue Thin</vt:lpstr>
      <vt:lpstr>ＭＳ Ｐゴシック</vt:lpstr>
      <vt:lpstr>Arial</vt:lpstr>
      <vt:lpstr>ERMI_MSK_PPT Template_FINAL</vt:lpstr>
      <vt:lpstr>Wrist Ligaments</vt:lpstr>
      <vt:lpstr>PowerPoint Presentation</vt:lpstr>
      <vt:lpstr>Wrist Ligaments</vt:lpstr>
      <vt:lpstr>Imaging Modalities</vt:lpstr>
      <vt:lpstr>X-ray – Wrist</vt:lpstr>
      <vt:lpstr>X-ray – SL Ligament Tear</vt:lpstr>
      <vt:lpstr>Clenched Fist</vt:lpstr>
      <vt:lpstr>X-ray – LT Ligament Tear</vt:lpstr>
      <vt:lpstr>Ultrasound</vt:lpstr>
      <vt:lpstr>CT – Wrist Ligaments</vt:lpstr>
      <vt:lpstr>CT Arthrogram - Volar</vt:lpstr>
      <vt:lpstr>CT Arthrogram - Central</vt:lpstr>
      <vt:lpstr>CT Arthrogram - Dorsal</vt:lpstr>
      <vt:lpstr>Wrist MRI Imaging</vt:lpstr>
      <vt:lpstr>Wrist MRI Imaging</vt:lpstr>
      <vt:lpstr>MRI Sequences for Ligament Imaging</vt:lpstr>
      <vt:lpstr>1.5 T Extremity MRI</vt:lpstr>
      <vt:lpstr>3T Wide Bore</vt:lpstr>
      <vt:lpstr>Spatial Resolution</vt:lpstr>
      <vt:lpstr>SNR</vt:lpstr>
      <vt:lpstr>Sequence Selection</vt:lpstr>
      <vt:lpstr>MRI of Intrinsic Ligaments of the Wrist</vt:lpstr>
      <vt:lpstr>Intrinsic Ligaments</vt:lpstr>
      <vt:lpstr>Scapholunate Ligament - Shape</vt:lpstr>
      <vt:lpstr>Scapholunate Ligament –  Signal Intensity</vt:lpstr>
      <vt:lpstr>Scapholunate Ligament - Volar</vt:lpstr>
      <vt:lpstr>Scapholunate Ligament - Membranous</vt:lpstr>
      <vt:lpstr>Scapholunate Ligament - Membranous</vt:lpstr>
      <vt:lpstr>Scapholunate Ligament - Dorsal</vt:lpstr>
      <vt:lpstr>Scapholunate Ligament - Volar and Dorsal</vt:lpstr>
      <vt:lpstr>Scapholunate Ligament - Pathology</vt:lpstr>
      <vt:lpstr>SL Tear – Arthrogram Volar</vt:lpstr>
      <vt:lpstr>SL Tear – Arthrogram Membranous</vt:lpstr>
      <vt:lpstr>SL Tear – Arthrogram Dorsal</vt:lpstr>
      <vt:lpstr>SL Tear - Volar</vt:lpstr>
      <vt:lpstr>SL Tear - Dorsal</vt:lpstr>
      <vt:lpstr>SL Tear - Dorsal</vt:lpstr>
      <vt:lpstr>Lunotriquetral Ligament</vt:lpstr>
      <vt:lpstr>Lunotriquetral Ligament</vt:lpstr>
      <vt:lpstr>Lunotriquetral Ligament</vt:lpstr>
      <vt:lpstr>Extrinsic Ligaments</vt:lpstr>
      <vt:lpstr>Triangular Fibrocartilage Complex</vt:lpstr>
      <vt:lpstr>Normal Appearance TFCC</vt:lpstr>
      <vt:lpstr>Normal Appearance TFC</vt:lpstr>
      <vt:lpstr>Normal Appearance TFCC</vt:lpstr>
      <vt:lpstr>Normal Appearance TFC</vt:lpstr>
      <vt:lpstr>Normal Appearance TFC</vt:lpstr>
      <vt:lpstr>Normal Appearance TFC</vt:lpstr>
      <vt:lpstr>Normal Appearance TFC</vt:lpstr>
      <vt:lpstr>Normal Appearance TFC</vt:lpstr>
      <vt:lpstr>Normal Appearance TFC</vt:lpstr>
      <vt:lpstr>Normal Appearance TFC</vt:lpstr>
      <vt:lpstr>Normal Appearance TFC</vt:lpstr>
      <vt:lpstr>Normal Signal at TFC Attachments</vt:lpstr>
      <vt:lpstr>Normal Appearance Radial and Ulnar Attachments</vt:lpstr>
      <vt:lpstr>TFCC Pathology</vt:lpstr>
      <vt:lpstr>TFCC Disk Degeneration</vt:lpstr>
      <vt:lpstr>TFC - Disk Perforation</vt:lpstr>
      <vt:lpstr>Peripheral Tear of the TFCC </vt:lpstr>
      <vt:lpstr>Peripheral Tear of the TFCC</vt:lpstr>
      <vt:lpstr>Volar Extrinsic Ligaments</vt:lpstr>
      <vt:lpstr>Volar Extrinsic Ligaments</vt:lpstr>
      <vt:lpstr>Volar Extrinsic Ligaments</vt:lpstr>
      <vt:lpstr>Volar Extrinsic Ligaments –  Arthrogram</vt:lpstr>
      <vt:lpstr>Injury of Radioscaphocapitate and Radiolunotriquetral Ligaments</vt:lpstr>
      <vt:lpstr>Dorsal Extrinsic Ligaments</vt:lpstr>
      <vt:lpstr>Dorsal Extrinsic Ligaments</vt:lpstr>
      <vt:lpstr>Summary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Ankle Ultrasound</dc:title>
  <dc:creator>Timothy Deyer</dc:creator>
  <cp:lastModifiedBy>Dr.Timothy Deyer</cp:lastModifiedBy>
  <cp:revision>566</cp:revision>
  <dcterms:created xsi:type="dcterms:W3CDTF">2011-01-17T01:49:03Z</dcterms:created>
  <dcterms:modified xsi:type="dcterms:W3CDTF">2017-03-08T10:53:43Z</dcterms:modified>
</cp:coreProperties>
</file>